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315" r:id="rId2"/>
    <p:sldId id="318" r:id="rId3"/>
    <p:sldId id="316" r:id="rId4"/>
    <p:sldId id="317" r:id="rId5"/>
    <p:sldId id="320" r:id="rId6"/>
    <p:sldId id="319" r:id="rId7"/>
    <p:sldId id="257" r:id="rId8"/>
    <p:sldId id="275" r:id="rId9"/>
    <p:sldId id="258" r:id="rId10"/>
    <p:sldId id="261" r:id="rId11"/>
    <p:sldId id="280" r:id="rId12"/>
    <p:sldId id="264" r:id="rId13"/>
    <p:sldId id="327" r:id="rId14"/>
    <p:sldId id="323" r:id="rId15"/>
    <p:sldId id="325" r:id="rId16"/>
    <p:sldId id="278" r:id="rId17"/>
    <p:sldId id="272" r:id="rId18"/>
    <p:sldId id="273" r:id="rId19"/>
    <p:sldId id="271" r:id="rId20"/>
    <p:sldId id="305" r:id="rId21"/>
    <p:sldId id="267" r:id="rId22"/>
    <p:sldId id="270" r:id="rId23"/>
    <p:sldId id="306" r:id="rId24"/>
    <p:sldId id="328" r:id="rId25"/>
    <p:sldId id="279" r:id="rId26"/>
    <p:sldId id="290" r:id="rId27"/>
    <p:sldId id="295" r:id="rId28"/>
    <p:sldId id="296" r:id="rId29"/>
    <p:sldId id="297" r:id="rId30"/>
    <p:sldId id="298" r:id="rId31"/>
    <p:sldId id="300" r:id="rId32"/>
    <p:sldId id="281" r:id="rId33"/>
    <p:sldId id="285" r:id="rId34"/>
    <p:sldId id="342" r:id="rId35"/>
    <p:sldId id="286" r:id="rId36"/>
    <p:sldId id="289" r:id="rId37"/>
    <p:sldId id="287" r:id="rId38"/>
    <p:sldId id="288" r:id="rId39"/>
    <p:sldId id="339" r:id="rId40"/>
    <p:sldId id="293" r:id="rId41"/>
    <p:sldId id="301" r:id="rId42"/>
    <p:sldId id="291" r:id="rId43"/>
    <p:sldId id="307" r:id="rId44"/>
    <p:sldId id="329" r:id="rId45"/>
    <p:sldId id="303" r:id="rId46"/>
    <p:sldId id="333" r:id="rId47"/>
    <p:sldId id="331" r:id="rId48"/>
    <p:sldId id="332" r:id="rId49"/>
    <p:sldId id="330" r:id="rId50"/>
    <p:sldId id="336" r:id="rId51"/>
    <p:sldId id="334" r:id="rId52"/>
    <p:sldId id="335" r:id="rId53"/>
    <p:sldId id="338" r:id="rId54"/>
    <p:sldId id="337" r:id="rId55"/>
    <p:sldId id="341" r:id="rId56"/>
    <p:sldId id="340"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2" d="100"/>
          <a:sy n="72" d="100"/>
        </p:scale>
        <p:origin x="-792" y="2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0A0E97-3BB1-456E-9318-E83E975C7714}" type="datetimeFigureOut">
              <a:rPr lang="en-US" smtClean="0"/>
              <a:t>10/5/2015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6D03CA-6CFD-4C0C-A274-35AD27720BF7}" type="slidenum">
              <a:rPr lang="en-US" smtClean="0"/>
              <a:t>‹#›</a:t>
            </a:fld>
            <a:endParaRPr lang="en-US"/>
          </a:p>
        </p:txBody>
      </p:sp>
    </p:spTree>
    <p:extLst>
      <p:ext uri="{BB962C8B-B14F-4D97-AF65-F5344CB8AC3E}">
        <p14:creationId xmlns:p14="http://schemas.microsoft.com/office/powerpoint/2010/main" val="1154677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noFill/>
        </p:spPr>
        <p:txBody>
          <a:bodyPr/>
          <a:lstStyle/>
          <a:p>
            <a:fld id="{A018FB16-E7E7-492C-BC6D-A89E1DE6876B}" type="slidenum">
              <a:rPr lang="en-US" smtClean="0"/>
              <a:pPr/>
              <a:t>15</a:t>
            </a:fld>
            <a:endParaRPr lang="en-US" smtClean="0"/>
          </a:p>
        </p:txBody>
      </p:sp>
      <p:sp>
        <p:nvSpPr>
          <p:cNvPr id="563203" name="Rectangle 2"/>
          <p:cNvSpPr>
            <a:spLocks noGrp="1" noRot="1" noChangeAspect="1" noChangeArrowheads="1" noTextEdit="1"/>
          </p:cNvSpPr>
          <p:nvPr>
            <p:ph type="sldImg"/>
          </p:nvPr>
        </p:nvSpPr>
        <p:spPr>
          <a:xfrm>
            <a:off x="1144588" y="685800"/>
            <a:ext cx="4570412" cy="3429000"/>
          </a:xfrm>
          <a:ln/>
        </p:spPr>
      </p:sp>
      <p:sp>
        <p:nvSpPr>
          <p:cNvPr id="563204" name="Rectangle 3"/>
          <p:cNvSpPr>
            <a:spLocks noGrp="1" noChangeArrowheads="1"/>
          </p:cNvSpPr>
          <p:nvPr>
            <p:ph type="body" idx="1"/>
          </p:nvPr>
        </p:nvSpPr>
        <p:spPr>
          <a:xfrm>
            <a:off x="914400" y="4343400"/>
            <a:ext cx="5029200" cy="4114800"/>
          </a:xfrm>
          <a:noFill/>
          <a:ln/>
        </p:spPr>
        <p:txBody>
          <a:bodyPr/>
          <a:lstStyle/>
          <a:p>
            <a:pPr eaLnBrk="1" hangingPunct="1"/>
            <a:r>
              <a:rPr lang="en-US" smtClean="0"/>
              <a:t>Updates on 2005 lege session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t>McDonald is credited with bringing  high volume irrigation to the High Plains of Texas back in 1910.</a:t>
            </a:r>
          </a:p>
        </p:txBody>
      </p:sp>
      <p:sp>
        <p:nvSpPr>
          <p:cNvPr id="4" name="Slide Number Placeholder 3"/>
          <p:cNvSpPr>
            <a:spLocks noGrp="1"/>
          </p:cNvSpPr>
          <p:nvPr>
            <p:ph type="sldNum" sz="quarter" idx="10"/>
          </p:nvPr>
        </p:nvSpPr>
        <p:spPr/>
        <p:txBody>
          <a:bodyPr/>
          <a:lstStyle/>
          <a:p>
            <a:fld id="{ABBEECFB-5591-412B-A3F9-3E1C6D78481A}" type="slidenum">
              <a:rPr lang="en-US" smtClean="0"/>
              <a:pPr/>
              <a:t>36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300" dirty="0"/>
              <a:t> This graph shows the decline in water levels since 1950 in a well in Lamb County near Lubbock’s well field.</a:t>
            </a:r>
          </a:p>
          <a:p>
            <a:pPr>
              <a:buFont typeface="Arial" pitchFamily="34" charset="0"/>
              <a:buChar char="•"/>
            </a:pPr>
            <a:r>
              <a:rPr lang="en-US" sz="1300" dirty="0"/>
              <a:t> As you can see, water levels here have declined more than 100 feet over the past 60 years, removing more than 60 percent of the water.</a:t>
            </a:r>
          </a:p>
          <a:p>
            <a:pPr>
              <a:buFont typeface="Arial" pitchFamily="34" charset="0"/>
              <a:buNone/>
            </a:pPr>
            <a:endParaRPr lang="en-US" sz="1300" dirty="0"/>
          </a:p>
          <a:p>
            <a:pPr>
              <a:buFont typeface="Arial" pitchFamily="34" charset="0"/>
              <a:buNone/>
            </a:pPr>
            <a:endParaRPr lang="en-US" sz="1300" dirty="0"/>
          </a:p>
          <a:p>
            <a:pPr>
              <a:buFont typeface="Arial" pitchFamily="34" charset="0"/>
              <a:buNone/>
            </a:pPr>
            <a:r>
              <a:rPr lang="en-US" sz="1300" dirty="0"/>
              <a:t>Background:</a:t>
            </a:r>
          </a:p>
          <a:p>
            <a:pPr lvl="1">
              <a:buFont typeface="Arial" pitchFamily="34" charset="0"/>
              <a:buChar char="•"/>
            </a:pPr>
            <a:r>
              <a:rPr lang="en-US" sz="1300" dirty="0"/>
              <a:t> “red bed” = base of the aquifer (the rocks the Ogallala sits on tend to have a reddish color, so the drillers know they’ve hit bottom when they see red drill cuttings</a:t>
            </a:r>
          </a:p>
        </p:txBody>
      </p:sp>
      <p:sp>
        <p:nvSpPr>
          <p:cNvPr id="4" name="Slide Number Placeholder 3"/>
          <p:cNvSpPr>
            <a:spLocks noGrp="1"/>
          </p:cNvSpPr>
          <p:nvPr>
            <p:ph type="sldNum" sz="quarter" idx="10"/>
          </p:nvPr>
        </p:nvSpPr>
        <p:spPr/>
        <p:txBody>
          <a:bodyPr/>
          <a:lstStyle/>
          <a:p>
            <a:fld id="{D0108BE7-2EF2-48F2-A55D-AC9BEA02BE1F}" type="slidenum">
              <a:rPr lang="en-US" smtClean="0"/>
              <a:pPr/>
              <a:t>40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noFill/>
        </p:spPr>
        <p:txBody>
          <a:bodyPr/>
          <a:lstStyle/>
          <a:p>
            <a:fld id="{A018FB16-E7E7-492C-BC6D-A89E1DE6876B}" type="slidenum">
              <a:rPr lang="en-US" smtClean="0"/>
              <a:pPr/>
              <a:t>44</a:t>
            </a:fld>
            <a:endParaRPr lang="en-US" smtClean="0"/>
          </a:p>
        </p:txBody>
      </p:sp>
      <p:sp>
        <p:nvSpPr>
          <p:cNvPr id="563203" name="Rectangle 2"/>
          <p:cNvSpPr>
            <a:spLocks noGrp="1" noRot="1" noChangeAspect="1" noChangeArrowheads="1" noTextEdit="1"/>
          </p:cNvSpPr>
          <p:nvPr>
            <p:ph type="sldImg"/>
          </p:nvPr>
        </p:nvSpPr>
        <p:spPr>
          <a:xfrm>
            <a:off x="1144588" y="685800"/>
            <a:ext cx="4570412" cy="3429000"/>
          </a:xfrm>
          <a:ln/>
        </p:spPr>
      </p:sp>
      <p:sp>
        <p:nvSpPr>
          <p:cNvPr id="563204" name="Rectangle 3"/>
          <p:cNvSpPr>
            <a:spLocks noGrp="1" noChangeArrowheads="1"/>
          </p:cNvSpPr>
          <p:nvPr>
            <p:ph type="body" idx="1"/>
          </p:nvPr>
        </p:nvSpPr>
        <p:spPr>
          <a:xfrm>
            <a:off x="914400" y="4343400"/>
            <a:ext cx="5029200" cy="4114800"/>
          </a:xfrm>
          <a:noFill/>
          <a:ln/>
        </p:spPr>
        <p:txBody>
          <a:bodyPr/>
          <a:lstStyle/>
          <a:p>
            <a:pPr eaLnBrk="1" hangingPunct="1"/>
            <a:r>
              <a:rPr lang="en-US" smtClean="0"/>
              <a:t>Updates on 2005 lege session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5" indent="-171435">
              <a:buFont typeface="Arial" panose="020B0604020202020204" pitchFamily="34" charset="0"/>
              <a:buChar char="•"/>
            </a:pPr>
            <a:r>
              <a:rPr lang="en-US" dirty="0" smtClean="0"/>
              <a:t>In another first for the United States (and only</a:t>
            </a:r>
            <a:r>
              <a:rPr lang="en-US" baseline="0" dirty="0" smtClean="0"/>
              <a:t> the second place in world), Texas has started directly reusing treated wastewater for drinking water.</a:t>
            </a:r>
          </a:p>
          <a:p>
            <a:pPr marL="171435" indent="-171435">
              <a:buFont typeface="Arial" panose="020B0604020202020204" pitchFamily="34" charset="0"/>
              <a:buChar char="•"/>
            </a:pPr>
            <a:r>
              <a:rPr lang="en-US" baseline="0" dirty="0" smtClean="0"/>
              <a:t>This photo is of John Grant discussing their plant, a plant we financed, that does this through direct blending: mixing completely cleaned wastewater with raw surface water and then treating the mixture through conventional surface water treatment techniques. </a:t>
            </a:r>
          </a:p>
          <a:p>
            <a:pPr marL="171435" indent="-171435">
              <a:buFont typeface="Arial" panose="020B0604020202020204" pitchFamily="34" charset="0"/>
              <a:buChar char="•"/>
            </a:pPr>
            <a:r>
              <a:rPr lang="en-US" baseline="0" dirty="0" smtClean="0"/>
              <a:t> Wichita Falls just started doing the same thing in mid-July. El Paso is working on plans to do the same.</a:t>
            </a:r>
            <a:endParaRPr lang="en-US" dirty="0"/>
          </a:p>
        </p:txBody>
      </p:sp>
      <p:sp>
        <p:nvSpPr>
          <p:cNvPr id="4" name="Slide Number Placeholder 3"/>
          <p:cNvSpPr>
            <a:spLocks noGrp="1"/>
          </p:cNvSpPr>
          <p:nvPr>
            <p:ph type="sldNum" sz="quarter" idx="10"/>
          </p:nvPr>
        </p:nvSpPr>
        <p:spPr/>
        <p:txBody>
          <a:bodyPr/>
          <a:lstStyle/>
          <a:p>
            <a:fld id="{C32A8F7D-DD83-4C60-9D4E-5C4E96FCAE51}" type="slidenum">
              <a:rPr lang="en-US" smtClean="0"/>
              <a:t>46</a:t>
            </a:fld>
            <a:endParaRPr lang="en-US"/>
          </a:p>
        </p:txBody>
      </p:sp>
    </p:spTree>
    <p:extLst>
      <p:ext uri="{BB962C8B-B14F-4D97-AF65-F5344CB8AC3E}">
        <p14:creationId xmlns:p14="http://schemas.microsoft.com/office/powerpoint/2010/main" val="2569589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Jimmy Fallon</a:t>
            </a:r>
            <a:endParaRPr lang="en-US" dirty="0"/>
          </a:p>
        </p:txBody>
      </p:sp>
      <p:sp>
        <p:nvSpPr>
          <p:cNvPr id="4" name="Slide Number Placeholder 3"/>
          <p:cNvSpPr>
            <a:spLocks noGrp="1"/>
          </p:cNvSpPr>
          <p:nvPr>
            <p:ph type="sldNum" sz="quarter" idx="10"/>
          </p:nvPr>
        </p:nvSpPr>
        <p:spPr/>
        <p:txBody>
          <a:bodyPr/>
          <a:lstStyle/>
          <a:p>
            <a:fld id="{FF4B2C11-FB3C-46A1-A52D-EAC621902FEF}" type="slidenum">
              <a:rPr lang="en-US" smtClean="0"/>
              <a:t>48</a:t>
            </a:fld>
            <a:endParaRPr lang="en-US"/>
          </a:p>
        </p:txBody>
      </p:sp>
    </p:spTree>
    <p:extLst>
      <p:ext uri="{BB962C8B-B14F-4D97-AF65-F5344CB8AC3E}">
        <p14:creationId xmlns:p14="http://schemas.microsoft.com/office/powerpoint/2010/main" val="854731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F847EA-8BC5-4635-B4A7-18BFCB1EFA46}" type="slidenum">
              <a:rPr lang="en-US" smtClean="0"/>
              <a:pPr/>
              <a:t>51</a:t>
            </a:fld>
            <a:endParaRPr lang="en-US"/>
          </a:p>
        </p:txBody>
      </p:sp>
    </p:spTree>
    <p:extLst>
      <p:ext uri="{BB962C8B-B14F-4D97-AF65-F5344CB8AC3E}">
        <p14:creationId xmlns:p14="http://schemas.microsoft.com/office/powerpoint/2010/main" val="1803267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F847EA-8BC5-4635-B4A7-18BFCB1EFA46}" type="slidenum">
              <a:rPr lang="en-US" smtClean="0"/>
              <a:pPr/>
              <a:t>52</a:t>
            </a:fld>
            <a:endParaRPr lang="en-US"/>
          </a:p>
        </p:txBody>
      </p:sp>
    </p:spTree>
    <p:extLst>
      <p:ext uri="{BB962C8B-B14F-4D97-AF65-F5344CB8AC3E}">
        <p14:creationId xmlns:p14="http://schemas.microsoft.com/office/powerpoint/2010/main" val="2325927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a:spLocks noGrp="1" noChangeArrowheads="1"/>
          </p:cNvSpPr>
          <p:nvPr>
            <p:ph type="sldNum" sz="quarter" idx="5"/>
          </p:nvPr>
        </p:nvSpPr>
        <p:spPr>
          <a:noFill/>
        </p:spPr>
        <p:txBody>
          <a:bodyPr/>
          <a:lstStyle/>
          <a:p>
            <a:fld id="{AC03BEF5-312C-43E6-8593-17B4597189EF}" type="slidenum">
              <a:rPr lang="en-US" smtClean="0"/>
              <a:pPr/>
              <a:t>22</a:t>
            </a:fld>
            <a:endParaRPr lang="en-US" smtClean="0"/>
          </a:p>
        </p:txBody>
      </p:sp>
      <p:sp>
        <p:nvSpPr>
          <p:cNvPr id="536579" name="Rectangle 2"/>
          <p:cNvSpPr>
            <a:spLocks noGrp="1" noRot="1" noChangeAspect="1" noChangeArrowheads="1" noTextEdit="1"/>
          </p:cNvSpPr>
          <p:nvPr>
            <p:ph type="sldImg"/>
          </p:nvPr>
        </p:nvSpPr>
        <p:spPr>
          <a:ln/>
        </p:spPr>
      </p:sp>
      <p:sp>
        <p:nvSpPr>
          <p:cNvPr id="536580" name="Rectangle 3"/>
          <p:cNvSpPr>
            <a:spLocks noGrp="1" noChangeArrowheads="1"/>
          </p:cNvSpPr>
          <p:nvPr>
            <p:ph type="body" idx="1"/>
          </p:nvPr>
        </p:nvSpPr>
        <p:spPr>
          <a:noFill/>
          <a:ln/>
        </p:spPr>
        <p:txBody>
          <a:bodyPr/>
          <a:lstStyle/>
          <a:p>
            <a:pPr eaLnBrk="1" hangingPunct="1"/>
            <a:r>
              <a:rPr lang="en-US" i="1" smtClean="0"/>
              <a:t>Color IR Aerial Photo- Seven sources of freshwater, with their differing concentrations of sediments and nutrients, are seen flowing into San Antonio Bay and the Guadalupe Estuary, Texas (1977).</a:t>
            </a:r>
            <a:r>
              <a:rPr lang="en-US" smtClean="0"/>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noFill/>
        </p:spPr>
        <p:txBody>
          <a:bodyPr/>
          <a:lstStyle/>
          <a:p>
            <a:fld id="{A018FB16-E7E7-492C-BC6D-A89E1DE6876B}" type="slidenum">
              <a:rPr lang="en-US" smtClean="0"/>
              <a:pPr/>
              <a:t>24</a:t>
            </a:fld>
            <a:endParaRPr lang="en-US" smtClean="0"/>
          </a:p>
        </p:txBody>
      </p:sp>
      <p:sp>
        <p:nvSpPr>
          <p:cNvPr id="563203" name="Rectangle 2"/>
          <p:cNvSpPr>
            <a:spLocks noGrp="1" noRot="1" noChangeAspect="1" noChangeArrowheads="1" noTextEdit="1"/>
          </p:cNvSpPr>
          <p:nvPr>
            <p:ph type="sldImg"/>
          </p:nvPr>
        </p:nvSpPr>
        <p:spPr>
          <a:xfrm>
            <a:off x="1144588" y="685800"/>
            <a:ext cx="4570412" cy="3429000"/>
          </a:xfrm>
          <a:ln/>
        </p:spPr>
      </p:sp>
      <p:sp>
        <p:nvSpPr>
          <p:cNvPr id="563204" name="Rectangle 3"/>
          <p:cNvSpPr>
            <a:spLocks noGrp="1" noChangeArrowheads="1"/>
          </p:cNvSpPr>
          <p:nvPr>
            <p:ph type="body" idx="1"/>
          </p:nvPr>
        </p:nvSpPr>
        <p:spPr>
          <a:xfrm>
            <a:off x="914400" y="4343400"/>
            <a:ext cx="5029200" cy="4114800"/>
          </a:xfrm>
          <a:noFill/>
          <a:ln/>
        </p:spPr>
        <p:txBody>
          <a:bodyPr/>
          <a:lstStyle/>
          <a:p>
            <a:pPr eaLnBrk="1" hangingPunct="1"/>
            <a:r>
              <a:rPr lang="en-US" smtClean="0"/>
              <a:t>Updates on 2005 lege session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noFill/>
        </p:spPr>
        <p:txBody>
          <a:bodyPr/>
          <a:lstStyle/>
          <a:p>
            <a:fld id="{58B7273D-6D53-4777-AD9D-C16AC6975136}" type="slidenum">
              <a:rPr lang="en-US" smtClean="0"/>
              <a:pPr/>
              <a:t>26</a:t>
            </a:fld>
            <a:endParaRPr lang="en-US" smtClean="0"/>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xfrm>
            <a:off x="914400" y="4343400"/>
            <a:ext cx="5029200" cy="4114800"/>
          </a:xfrm>
          <a:noFill/>
          <a:ln/>
        </p:spPr>
        <p:txBody>
          <a:bodyPr lIns="93156" tIns="46579" rIns="93156" bIns="46579"/>
          <a:lstStyle/>
          <a:p>
            <a:pPr eaLnBrk="1" hangingPunct="1">
              <a:buFontTx/>
              <a:buChar char="•"/>
            </a:pPr>
            <a:r>
              <a:rPr lang="en-US" sz="1600" dirty="0"/>
              <a:t>Mention availability: recharge and storage in the tub</a:t>
            </a:r>
          </a:p>
          <a:p>
            <a:pPr eaLnBrk="1" hangingPunct="1">
              <a:buFontTx/>
              <a:buChar char="•"/>
            </a:pPr>
            <a:r>
              <a:rPr lang="en-US" sz="1600" dirty="0"/>
              <a:t>Paradox of availability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p:spPr>
        <p:txBody>
          <a:bodyPr/>
          <a:lstStyle/>
          <a:p>
            <a:fld id="{43DC39DB-0906-4BB7-8189-3E51EA6687D1}" type="slidenum">
              <a:rPr lang="en-US" smtClean="0"/>
              <a:pPr/>
              <a:t>28</a:t>
            </a:fld>
            <a:endParaRPr lang="en-US" smtClean="0"/>
          </a:p>
        </p:txBody>
      </p:sp>
      <p:sp>
        <p:nvSpPr>
          <p:cNvPr id="514051" name="Rectangle 2"/>
          <p:cNvSpPr>
            <a:spLocks noGrp="1" noRot="1" noChangeAspect="1" noChangeArrowheads="1" noTextEdit="1"/>
          </p:cNvSpPr>
          <p:nvPr>
            <p:ph type="sldImg"/>
          </p:nvPr>
        </p:nvSpPr>
        <p:spPr>
          <a:ln/>
        </p:spPr>
      </p:sp>
      <p:sp>
        <p:nvSpPr>
          <p:cNvPr id="514052" name="Rectangle 3"/>
          <p:cNvSpPr>
            <a:spLocks noGrp="1" noChangeArrowheads="1"/>
          </p:cNvSpPr>
          <p:nvPr>
            <p:ph type="body" idx="1"/>
          </p:nvPr>
        </p:nvSpPr>
        <p:spPr>
          <a:xfrm>
            <a:off x="914400" y="4343400"/>
            <a:ext cx="5029200" cy="4114800"/>
          </a:xfrm>
          <a:noFill/>
          <a:ln/>
        </p:spPr>
        <p:txBody>
          <a:bodyPr/>
          <a:lstStyle/>
          <a:p>
            <a:pPr eaLnBrk="1" hangingPunct="1">
              <a:spcBef>
                <a:spcPct val="0"/>
              </a:spcBef>
            </a:pPr>
            <a:r>
              <a:rPr lang="en-US" smtClean="0"/>
              <a:t>Hickory Aquifer, Llano uplift area, near Honey Creek (HW 71)</a:t>
            </a:r>
          </a:p>
          <a:p>
            <a:pPr eaLnBrk="1" hangingPunct="1"/>
            <a:endParaRPr lang="en-US" b="1"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7"/>
          <p:cNvSpPr>
            <a:spLocks noGrp="1" noChangeArrowheads="1"/>
          </p:cNvSpPr>
          <p:nvPr>
            <p:ph type="sldNum" sz="quarter" idx="5"/>
          </p:nvPr>
        </p:nvSpPr>
        <p:spPr>
          <a:noFill/>
        </p:spPr>
        <p:txBody>
          <a:bodyPr/>
          <a:lstStyle/>
          <a:p>
            <a:fld id="{469C1F39-1EA1-4FCD-BF04-9E1A07089DF4}" type="slidenum">
              <a:rPr lang="en-US" smtClean="0"/>
              <a:pPr/>
              <a:t>29</a:t>
            </a:fld>
            <a:endParaRPr lang="en-US" smtClean="0"/>
          </a:p>
        </p:txBody>
      </p:sp>
      <p:sp>
        <p:nvSpPr>
          <p:cNvPr id="515075" name="Rectangle 2"/>
          <p:cNvSpPr>
            <a:spLocks noGrp="1" noRot="1" noChangeAspect="1" noChangeArrowheads="1" noTextEdit="1"/>
          </p:cNvSpPr>
          <p:nvPr>
            <p:ph type="sldImg"/>
          </p:nvPr>
        </p:nvSpPr>
        <p:spPr>
          <a:ln/>
        </p:spPr>
      </p:sp>
      <p:sp>
        <p:nvSpPr>
          <p:cNvPr id="515076" name="Rectangle 3"/>
          <p:cNvSpPr>
            <a:spLocks noGrp="1" noChangeArrowheads="1"/>
          </p:cNvSpPr>
          <p:nvPr>
            <p:ph type="body" idx="1"/>
          </p:nvPr>
        </p:nvSpPr>
        <p:spPr>
          <a:xfrm>
            <a:off x="914400" y="4343400"/>
            <a:ext cx="5029200" cy="4114800"/>
          </a:xfrm>
          <a:noFill/>
          <a:ln/>
        </p:spPr>
        <p:txBody>
          <a:bodyPr/>
          <a:lstStyle/>
          <a:p>
            <a:pPr eaLnBrk="1" hangingPunct="1"/>
            <a:r>
              <a:rPr lang="en-US" smtClean="0"/>
              <a:t>Edwards-Trinity Plateau Aquifer (Fort Terrett Mbr), Interstate 10 near Kerrville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noFill/>
        </p:spPr>
        <p:txBody>
          <a:bodyPr/>
          <a:lstStyle/>
          <a:p>
            <a:fld id="{A4A98AC0-EB7B-425B-9D5D-FC43D8E77CEB}" type="slidenum">
              <a:rPr lang="en-US" smtClean="0"/>
              <a:pPr/>
              <a:t>30</a:t>
            </a:fld>
            <a:endParaRPr lang="en-US" smtClean="0"/>
          </a:p>
        </p:txBody>
      </p:sp>
      <p:sp>
        <p:nvSpPr>
          <p:cNvPr id="516099" name="Rectangle 2"/>
          <p:cNvSpPr>
            <a:spLocks noGrp="1" noRot="1" noChangeAspect="1" noChangeArrowheads="1" noTextEdit="1"/>
          </p:cNvSpPr>
          <p:nvPr>
            <p:ph type="sldImg"/>
          </p:nvPr>
        </p:nvSpPr>
        <p:spPr>
          <a:ln/>
        </p:spPr>
      </p:sp>
      <p:sp>
        <p:nvSpPr>
          <p:cNvPr id="516100" name="Rectangle 3"/>
          <p:cNvSpPr>
            <a:spLocks noGrp="1" noChangeArrowheads="1"/>
          </p:cNvSpPr>
          <p:nvPr>
            <p:ph type="body" idx="1"/>
          </p:nvPr>
        </p:nvSpPr>
        <p:spPr>
          <a:xfrm>
            <a:off x="914400" y="4343400"/>
            <a:ext cx="5029200" cy="4114800"/>
          </a:xfrm>
          <a:noFill/>
          <a:ln/>
        </p:spPr>
        <p:txBody>
          <a:bodyPr/>
          <a:lstStyle/>
          <a:p>
            <a:pPr eaLnBrk="1" hangingPunct="1"/>
            <a:r>
              <a:rPr lang="en-US" smtClean="0"/>
              <a:t>Ogallala Aquifer near the entrance to Palo Duro Canyon State Park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DC30CB-FC13-4DB4-A656-B3F66EBFB1A6}" type="slidenum">
              <a:rPr lang="en-US" smtClean="0"/>
              <a:pPr/>
              <a:t>32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p:spPr>
        <p:txBody>
          <a:bodyPr/>
          <a:lstStyle/>
          <a:p>
            <a:fld id="{8E772EF3-C948-400A-A304-0205E3D14845}" type="slidenum">
              <a:rPr lang="en-US" smtClean="0"/>
              <a:pPr/>
              <a:t>34</a:t>
            </a:fld>
            <a:endParaRPr lang="en-US" smtClean="0"/>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buFontTx/>
              <a:buChar char="•"/>
            </a:pPr>
            <a:r>
              <a:rPr lang="en-US" smtClean="0"/>
              <a:t>Which way is the water flowing?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wmf"/><Relationship Id="rId7" Type="http://schemas.openxmlformats.org/officeDocument/2006/relationships/image" Target="../media/image31.w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wmf"/></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wmf"/></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slideLayout" Target="../slideLayouts/slideLayout7.xml"/><Relationship Id="rId4" Type="http://schemas.openxmlformats.org/officeDocument/2006/relationships/image" Target="../media/image51.wmf"/></Relationships>
</file>

<file path=ppt/slides/_rels/slide4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t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wmf"/><Relationship Id="rId4" Type="http://schemas.openxmlformats.org/officeDocument/2006/relationships/image" Target="../media/image10.wmf"/></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144000"/>
          </a:xfrm>
          <a:prstGeom prst="rect">
            <a:avLst/>
          </a:prstGeom>
        </p:spPr>
      </p:pic>
      <p:sp>
        <p:nvSpPr>
          <p:cNvPr id="2" name="Title 1"/>
          <p:cNvSpPr>
            <a:spLocks noGrp="1"/>
          </p:cNvSpPr>
          <p:nvPr>
            <p:ph type="ctrTitle"/>
          </p:nvPr>
        </p:nvSpPr>
        <p:spPr>
          <a:xfrm>
            <a:off x="990600" y="152400"/>
            <a:ext cx="7772400" cy="1470025"/>
          </a:xfrm>
        </p:spPr>
        <p:txBody>
          <a:bodyPr>
            <a:noAutofit/>
          </a:bodyPr>
          <a:lstStyle/>
          <a:p>
            <a:r>
              <a:rPr lang="en-US" sz="9600" b="1" dirty="0" smtClean="0">
                <a:solidFill>
                  <a:schemeClr val="tx1">
                    <a:lumMod val="65000"/>
                    <a:lumOff val="35000"/>
                  </a:schemeClr>
                </a:solidFill>
              </a:rPr>
              <a:t>Texas   Water!</a:t>
            </a:r>
            <a:endParaRPr lang="en-US" sz="9600" b="1" dirty="0">
              <a:solidFill>
                <a:schemeClr val="tx1">
                  <a:lumMod val="65000"/>
                  <a:lumOff val="35000"/>
                </a:schemeClr>
              </a:solidFill>
            </a:endParaRPr>
          </a:p>
        </p:txBody>
      </p:sp>
      <p:sp>
        <p:nvSpPr>
          <p:cNvPr id="3" name="Subtitle 2"/>
          <p:cNvSpPr>
            <a:spLocks noGrp="1"/>
          </p:cNvSpPr>
          <p:nvPr>
            <p:ph type="subTitle" idx="1"/>
          </p:nvPr>
        </p:nvSpPr>
        <p:spPr>
          <a:xfrm>
            <a:off x="4876800" y="1905000"/>
            <a:ext cx="3810000" cy="2057400"/>
          </a:xfrm>
        </p:spPr>
        <p:txBody>
          <a:bodyPr>
            <a:noAutofit/>
          </a:bodyPr>
          <a:lstStyle/>
          <a:p>
            <a:pPr algn="l"/>
            <a:r>
              <a:rPr lang="en-US" sz="2400" b="1" dirty="0" smtClean="0"/>
              <a:t>Robert E. Mace</a:t>
            </a:r>
            <a:r>
              <a:rPr lang="en-US" sz="1800" dirty="0" smtClean="0"/>
              <a:t>, Ph.D., P.G.</a:t>
            </a:r>
          </a:p>
          <a:p>
            <a:pPr algn="l"/>
            <a:r>
              <a:rPr lang="en-US" sz="1800" dirty="0" smtClean="0"/>
              <a:t>Texas Water Development Board</a:t>
            </a:r>
            <a:br>
              <a:rPr lang="en-US" sz="1800" dirty="0" smtClean="0"/>
            </a:br>
            <a:r>
              <a:rPr lang="en-US" sz="1800" dirty="0" smtClean="0"/>
              <a:t>     </a:t>
            </a:r>
            <a:r>
              <a:rPr lang="en-US" sz="1400" i="1" dirty="0" smtClean="0"/>
              <a:t>presented to</a:t>
            </a:r>
          </a:p>
          <a:p>
            <a:pPr algn="l"/>
            <a:r>
              <a:rPr lang="en-US" sz="1800" dirty="0" smtClean="0"/>
              <a:t>The LSSS, RACSS, and LRL </a:t>
            </a:r>
            <a:br>
              <a:rPr lang="en-US" sz="1800" dirty="0" smtClean="0"/>
            </a:br>
            <a:r>
              <a:rPr lang="en-US" sz="1800" dirty="0" smtClean="0"/>
              <a:t>     Professional Development Seminar</a:t>
            </a:r>
          </a:p>
          <a:p>
            <a:pPr algn="l"/>
            <a:r>
              <a:rPr lang="en-US" sz="1600" dirty="0" smtClean="0"/>
              <a:t>Austin, Texas; October 5, 2015</a:t>
            </a:r>
            <a:endParaRPr lang="en-US" sz="1600" dirty="0"/>
          </a:p>
        </p:txBody>
      </p:sp>
    </p:spTree>
    <p:extLst>
      <p:ext uri="{BB962C8B-B14F-4D97-AF65-F5344CB8AC3E}">
        <p14:creationId xmlns:p14="http://schemas.microsoft.com/office/powerpoint/2010/main" val="366585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00013"/>
            <a:ext cx="7048500" cy="665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038600" y="381000"/>
            <a:ext cx="4572000" cy="954107"/>
          </a:xfrm>
          <a:prstGeom prst="rect">
            <a:avLst/>
          </a:prstGeom>
          <a:noFill/>
        </p:spPr>
        <p:txBody>
          <a:bodyPr wrap="square" rtlCol="0">
            <a:spAutoFit/>
          </a:bodyPr>
          <a:lstStyle/>
          <a:p>
            <a:r>
              <a:rPr lang="en-US" sz="2800" b="1" dirty="0" smtClean="0"/>
              <a:t>Average annual precipitation </a:t>
            </a:r>
          </a:p>
          <a:p>
            <a:r>
              <a:rPr lang="en-US" sz="2800" b="1" dirty="0" smtClean="0"/>
              <a:t>(1981 to 2010)</a:t>
            </a:r>
            <a:endParaRPr lang="en-US" sz="2800" b="1" dirty="0"/>
          </a:p>
        </p:txBody>
      </p:sp>
      <p:sp>
        <p:nvSpPr>
          <p:cNvPr id="5" name="TextBox 4"/>
          <p:cNvSpPr txBox="1"/>
          <p:nvPr/>
        </p:nvSpPr>
        <p:spPr>
          <a:xfrm>
            <a:off x="5334000" y="6324600"/>
            <a:ext cx="2895600" cy="307777"/>
          </a:xfrm>
          <a:prstGeom prst="rect">
            <a:avLst/>
          </a:prstGeom>
          <a:noFill/>
        </p:spPr>
        <p:txBody>
          <a:bodyPr wrap="square" rtlCol="0">
            <a:spAutoFit/>
          </a:bodyPr>
          <a:lstStyle/>
          <a:p>
            <a:r>
              <a:rPr lang="en-US" sz="1400" dirty="0" smtClean="0">
                <a:solidFill>
                  <a:schemeClr val="bg1">
                    <a:lumMod val="50000"/>
                  </a:schemeClr>
                </a:solidFill>
              </a:rPr>
              <a:t>from 2012 State Water Plan</a:t>
            </a:r>
            <a:endParaRPr lang="en-US" sz="1400" dirty="0">
              <a:solidFill>
                <a:schemeClr val="bg1">
                  <a:lumMod val="50000"/>
                </a:schemeClr>
              </a:solidFill>
            </a:endParaRPr>
          </a:p>
        </p:txBody>
      </p:sp>
    </p:spTree>
    <p:extLst>
      <p:ext uri="{BB962C8B-B14F-4D97-AF65-F5344CB8AC3E}">
        <p14:creationId xmlns:p14="http://schemas.microsoft.com/office/powerpoint/2010/main" val="201318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6934200" cy="6601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191000" y="609600"/>
            <a:ext cx="4572000" cy="954107"/>
          </a:xfrm>
          <a:prstGeom prst="rect">
            <a:avLst/>
          </a:prstGeom>
          <a:noFill/>
        </p:spPr>
        <p:txBody>
          <a:bodyPr wrap="square" rtlCol="0">
            <a:spAutoFit/>
          </a:bodyPr>
          <a:lstStyle/>
          <a:p>
            <a:r>
              <a:rPr lang="en-US" sz="2800" b="1" dirty="0" smtClean="0"/>
              <a:t>Average annual evaporation</a:t>
            </a:r>
          </a:p>
          <a:p>
            <a:r>
              <a:rPr lang="en-US" sz="2800" b="1" dirty="0" smtClean="0"/>
              <a:t>(1981 to 2010)</a:t>
            </a:r>
            <a:endParaRPr lang="en-US" sz="2800" b="1" dirty="0"/>
          </a:p>
        </p:txBody>
      </p:sp>
      <p:sp>
        <p:nvSpPr>
          <p:cNvPr id="4" name="TextBox 3"/>
          <p:cNvSpPr txBox="1"/>
          <p:nvPr/>
        </p:nvSpPr>
        <p:spPr>
          <a:xfrm>
            <a:off x="5334000" y="6324600"/>
            <a:ext cx="2895600" cy="307777"/>
          </a:xfrm>
          <a:prstGeom prst="rect">
            <a:avLst/>
          </a:prstGeom>
          <a:noFill/>
        </p:spPr>
        <p:txBody>
          <a:bodyPr wrap="square" rtlCol="0">
            <a:spAutoFit/>
          </a:bodyPr>
          <a:lstStyle/>
          <a:p>
            <a:r>
              <a:rPr lang="en-US" sz="1400" dirty="0" smtClean="0">
                <a:solidFill>
                  <a:schemeClr val="bg1">
                    <a:lumMod val="50000"/>
                  </a:schemeClr>
                </a:solidFill>
              </a:rPr>
              <a:t>from 2012 State Water Plan</a:t>
            </a:r>
            <a:endParaRPr lang="en-US" sz="1400" dirty="0">
              <a:solidFill>
                <a:schemeClr val="bg1">
                  <a:lumMod val="50000"/>
                </a:schemeClr>
              </a:solidFill>
            </a:endParaRPr>
          </a:p>
        </p:txBody>
      </p:sp>
    </p:spTree>
    <p:extLst>
      <p:ext uri="{BB962C8B-B14F-4D97-AF65-F5344CB8AC3E}">
        <p14:creationId xmlns:p14="http://schemas.microsoft.com/office/powerpoint/2010/main" val="51266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the west-red"/>
          <p:cNvPicPr>
            <a:picLocks noChangeAspect="1" noChangeArrowheads="1"/>
          </p:cNvPicPr>
          <p:nvPr/>
        </p:nvPicPr>
        <p:blipFill>
          <a:blip r:embed="rId2" cstate="print"/>
          <a:srcRect/>
          <a:stretch>
            <a:fillRect/>
          </a:stretch>
        </p:blipFill>
        <p:spPr bwMode="auto">
          <a:xfrm>
            <a:off x="533400" y="1260475"/>
            <a:ext cx="8001000" cy="4302125"/>
          </a:xfrm>
          <a:prstGeom prst="rect">
            <a:avLst/>
          </a:prstGeom>
          <a:noFill/>
          <a:ln w="9525">
            <a:noFill/>
            <a:miter lim="800000"/>
            <a:headEnd/>
            <a:tailEnd/>
          </a:ln>
        </p:spPr>
      </p:pic>
      <p:pic>
        <p:nvPicPr>
          <p:cNvPr id="275459" name="Picture 3" descr="oak_rings"/>
          <p:cNvPicPr>
            <a:picLocks noChangeAspect="1" noChangeArrowheads="1"/>
          </p:cNvPicPr>
          <p:nvPr/>
        </p:nvPicPr>
        <p:blipFill>
          <a:blip r:embed="rId3" cstate="print"/>
          <a:srcRect/>
          <a:stretch>
            <a:fillRect/>
          </a:stretch>
        </p:blipFill>
        <p:spPr bwMode="auto">
          <a:xfrm>
            <a:off x="533400" y="381000"/>
            <a:ext cx="7924800" cy="652463"/>
          </a:xfrm>
          <a:prstGeom prst="rect">
            <a:avLst/>
          </a:prstGeom>
          <a:noFill/>
          <a:ln w="9525">
            <a:noFill/>
            <a:miter lim="800000"/>
            <a:headEnd/>
            <a:tailEnd/>
          </a:ln>
        </p:spPr>
      </p:pic>
      <p:sp>
        <p:nvSpPr>
          <p:cNvPr id="275460" name="Text Box 4"/>
          <p:cNvSpPr txBox="1">
            <a:spLocks noChangeArrowheads="1"/>
          </p:cNvSpPr>
          <p:nvPr/>
        </p:nvSpPr>
        <p:spPr bwMode="auto">
          <a:xfrm>
            <a:off x="6858000" y="533400"/>
            <a:ext cx="1670050" cy="519113"/>
          </a:xfrm>
          <a:prstGeom prst="rect">
            <a:avLst/>
          </a:prstGeom>
          <a:noFill/>
          <a:ln w="9525">
            <a:noFill/>
            <a:miter lim="800000"/>
            <a:headEnd/>
            <a:tailEnd/>
          </a:ln>
        </p:spPr>
        <p:txBody>
          <a:bodyPr wrap="none">
            <a:spAutoFit/>
          </a:bodyPr>
          <a:lstStyle/>
          <a:p>
            <a:r>
              <a:rPr lang="en-US" sz="2800">
                <a:solidFill>
                  <a:schemeClr val="bg1"/>
                </a:solidFill>
              </a:rPr>
              <a:t>tree rings</a:t>
            </a:r>
          </a:p>
        </p:txBody>
      </p:sp>
    </p:spTree>
    <p:extLst>
      <p:ext uri="{BB962C8B-B14F-4D97-AF65-F5344CB8AC3E}">
        <p14:creationId xmlns:p14="http://schemas.microsoft.com/office/powerpoint/2010/main" val="378167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43966" y="76200"/>
            <a:ext cx="5447234" cy="6629400"/>
          </a:xfrm>
          <a:prstGeom prst="rect">
            <a:avLst/>
          </a:prstGeom>
          <a:noFill/>
          <a:ln w="9525">
            <a:noFill/>
            <a:miter lim="800000"/>
            <a:headEnd/>
            <a:tailEnd/>
          </a:ln>
        </p:spPr>
      </p:pic>
      <p:sp>
        <p:nvSpPr>
          <p:cNvPr id="3" name="TextBox 2"/>
          <p:cNvSpPr txBox="1"/>
          <p:nvPr/>
        </p:nvSpPr>
        <p:spPr>
          <a:xfrm>
            <a:off x="5791200" y="838200"/>
            <a:ext cx="2536015" cy="954107"/>
          </a:xfrm>
          <a:prstGeom prst="rect">
            <a:avLst/>
          </a:prstGeom>
          <a:noFill/>
        </p:spPr>
        <p:txBody>
          <a:bodyPr wrap="none" rtlCol="0">
            <a:spAutoFit/>
          </a:bodyPr>
          <a:lstStyle/>
          <a:p>
            <a:pPr algn="ctr"/>
            <a:r>
              <a:rPr lang="en-US" sz="2800" b="1" dirty="0" smtClean="0">
                <a:solidFill>
                  <a:srgbClr val="C00000"/>
                </a:solidFill>
              </a:rPr>
              <a:t>Palmer Drought</a:t>
            </a:r>
          </a:p>
          <a:p>
            <a:pPr algn="ctr"/>
            <a:r>
              <a:rPr lang="en-US" sz="2800" b="1" dirty="0" smtClean="0">
                <a:solidFill>
                  <a:srgbClr val="C00000"/>
                </a:solidFill>
              </a:rPr>
              <a:t>Severity Index</a:t>
            </a:r>
            <a:endParaRPr lang="en-US" sz="2800" b="1" dirty="0">
              <a:solidFill>
                <a:srgbClr val="C00000"/>
              </a:solidFill>
            </a:endParaRPr>
          </a:p>
        </p:txBody>
      </p:sp>
      <p:sp>
        <p:nvSpPr>
          <p:cNvPr id="4" name="TextBox 3"/>
          <p:cNvSpPr txBox="1"/>
          <p:nvPr/>
        </p:nvSpPr>
        <p:spPr>
          <a:xfrm>
            <a:off x="5638800" y="2438400"/>
            <a:ext cx="3212611" cy="954107"/>
          </a:xfrm>
          <a:prstGeom prst="rect">
            <a:avLst/>
          </a:prstGeom>
          <a:noFill/>
        </p:spPr>
        <p:txBody>
          <a:bodyPr wrap="none" rtlCol="0">
            <a:spAutoFit/>
          </a:bodyPr>
          <a:lstStyle/>
          <a:p>
            <a:pPr algn="ctr"/>
            <a:r>
              <a:rPr lang="en-US" sz="2800" b="1" dirty="0" smtClean="0">
                <a:solidFill>
                  <a:srgbClr val="C00000"/>
                </a:solidFill>
              </a:rPr>
              <a:t>El Nino</a:t>
            </a:r>
          </a:p>
          <a:p>
            <a:pPr algn="ctr"/>
            <a:r>
              <a:rPr lang="en-US" sz="2800" b="1" dirty="0" smtClean="0">
                <a:solidFill>
                  <a:srgbClr val="C00000"/>
                </a:solidFill>
              </a:rPr>
              <a:t>Southern Oscillation</a:t>
            </a:r>
            <a:endParaRPr lang="en-US" sz="2800" b="1" dirty="0">
              <a:solidFill>
                <a:srgbClr val="C00000"/>
              </a:solidFill>
            </a:endParaRPr>
          </a:p>
        </p:txBody>
      </p:sp>
      <p:sp>
        <p:nvSpPr>
          <p:cNvPr id="5" name="TextBox 4"/>
          <p:cNvSpPr txBox="1"/>
          <p:nvPr/>
        </p:nvSpPr>
        <p:spPr>
          <a:xfrm>
            <a:off x="5655842" y="3846493"/>
            <a:ext cx="3030958" cy="954107"/>
          </a:xfrm>
          <a:prstGeom prst="rect">
            <a:avLst/>
          </a:prstGeom>
          <a:noFill/>
        </p:spPr>
        <p:txBody>
          <a:bodyPr wrap="none" rtlCol="0">
            <a:spAutoFit/>
          </a:bodyPr>
          <a:lstStyle/>
          <a:p>
            <a:pPr algn="ctr"/>
            <a:r>
              <a:rPr lang="en-US" sz="2800" b="1" dirty="0" smtClean="0">
                <a:solidFill>
                  <a:srgbClr val="C00000"/>
                </a:solidFill>
              </a:rPr>
              <a:t>Pacific </a:t>
            </a:r>
          </a:p>
          <a:p>
            <a:pPr algn="ctr"/>
            <a:r>
              <a:rPr lang="en-US" sz="2800" b="1" dirty="0" smtClean="0">
                <a:solidFill>
                  <a:srgbClr val="C00000"/>
                </a:solidFill>
              </a:rPr>
              <a:t>Decadal Oscillation</a:t>
            </a:r>
            <a:endParaRPr lang="en-US" sz="2800" b="1" dirty="0">
              <a:solidFill>
                <a:srgbClr val="C00000"/>
              </a:solidFill>
            </a:endParaRPr>
          </a:p>
        </p:txBody>
      </p:sp>
      <p:sp>
        <p:nvSpPr>
          <p:cNvPr id="6" name="TextBox 5"/>
          <p:cNvSpPr txBox="1"/>
          <p:nvPr/>
        </p:nvSpPr>
        <p:spPr>
          <a:xfrm>
            <a:off x="5334000" y="5334000"/>
            <a:ext cx="3805209" cy="954107"/>
          </a:xfrm>
          <a:prstGeom prst="rect">
            <a:avLst/>
          </a:prstGeom>
          <a:noFill/>
        </p:spPr>
        <p:txBody>
          <a:bodyPr wrap="none" rtlCol="0">
            <a:spAutoFit/>
          </a:bodyPr>
          <a:lstStyle/>
          <a:p>
            <a:pPr algn="ctr"/>
            <a:r>
              <a:rPr lang="en-US" sz="2800" b="1" dirty="0" smtClean="0">
                <a:solidFill>
                  <a:srgbClr val="C00000"/>
                </a:solidFill>
              </a:rPr>
              <a:t>Atlantic </a:t>
            </a:r>
          </a:p>
          <a:p>
            <a:pPr algn="ctr"/>
            <a:r>
              <a:rPr lang="en-US" sz="2800" b="1" dirty="0" err="1" smtClean="0">
                <a:solidFill>
                  <a:srgbClr val="C00000"/>
                </a:solidFill>
              </a:rPr>
              <a:t>Multidecadal</a:t>
            </a:r>
            <a:r>
              <a:rPr lang="en-US" sz="2800" b="1" dirty="0" smtClean="0">
                <a:solidFill>
                  <a:srgbClr val="C00000"/>
                </a:solidFill>
              </a:rPr>
              <a:t> Oscillation</a:t>
            </a:r>
            <a:endParaRPr lang="en-US" sz="2800" b="1" dirty="0">
              <a:solidFill>
                <a:srgbClr val="C00000"/>
              </a:solidFill>
            </a:endParaRPr>
          </a:p>
        </p:txBody>
      </p:sp>
    </p:spTree>
    <p:extLst>
      <p:ext uri="{BB962C8B-B14F-4D97-AF65-F5344CB8AC3E}">
        <p14:creationId xmlns:p14="http://schemas.microsoft.com/office/powerpoint/2010/main" val="416249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04800"/>
            <a:ext cx="6324600" cy="1295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448270"/>
            <a:ext cx="5181600" cy="923330"/>
          </a:xfrm>
          <a:prstGeom prst="rect">
            <a:avLst/>
          </a:prstGeom>
          <a:noFill/>
        </p:spPr>
        <p:txBody>
          <a:bodyPr wrap="square" rtlCol="0">
            <a:spAutoFit/>
          </a:bodyPr>
          <a:lstStyle/>
          <a:p>
            <a:r>
              <a:rPr lang="en-US" sz="5400" b="1" dirty="0" smtClean="0">
                <a:solidFill>
                  <a:schemeClr val="tx2">
                    <a:lumMod val="60000"/>
                    <a:lumOff val="40000"/>
                  </a:schemeClr>
                </a:solidFill>
              </a:rPr>
              <a:t>atmosphere</a:t>
            </a:r>
            <a:endParaRPr lang="en-US" sz="5400" b="1" dirty="0">
              <a:solidFill>
                <a:schemeClr val="tx2">
                  <a:lumMod val="60000"/>
                  <a:lumOff val="40000"/>
                </a:schemeClr>
              </a:solidFill>
            </a:endParaRPr>
          </a:p>
        </p:txBody>
      </p:sp>
      <p:cxnSp>
        <p:nvCxnSpPr>
          <p:cNvPr id="7" name="Straight Arrow Connector 6"/>
          <p:cNvCxnSpPr/>
          <p:nvPr/>
        </p:nvCxnSpPr>
        <p:spPr>
          <a:xfrm>
            <a:off x="3400458" y="1600200"/>
            <a:ext cx="0" cy="838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90800" y="1676400"/>
            <a:ext cx="771558" cy="369332"/>
          </a:xfrm>
          <a:prstGeom prst="rect">
            <a:avLst/>
          </a:prstGeom>
          <a:noFill/>
        </p:spPr>
        <p:txBody>
          <a:bodyPr wrap="none" rtlCol="0">
            <a:spAutoFit/>
          </a:bodyPr>
          <a:lstStyle/>
          <a:p>
            <a:r>
              <a:rPr lang="en-US" b="1" dirty="0" err="1" smtClean="0">
                <a:solidFill>
                  <a:schemeClr val="tx2">
                    <a:lumMod val="60000"/>
                    <a:lumOff val="40000"/>
                  </a:schemeClr>
                </a:solidFill>
              </a:rPr>
              <a:t>precip</a:t>
            </a:r>
            <a:endParaRPr lang="en-US" b="1" dirty="0">
              <a:solidFill>
                <a:schemeClr val="tx2">
                  <a:lumMod val="60000"/>
                  <a:lumOff val="40000"/>
                </a:schemeClr>
              </a:solidFill>
            </a:endParaRPr>
          </a:p>
        </p:txBody>
      </p:sp>
      <p:sp>
        <p:nvSpPr>
          <p:cNvPr id="10" name="TextBox 9"/>
          <p:cNvSpPr txBox="1"/>
          <p:nvPr/>
        </p:nvSpPr>
        <p:spPr>
          <a:xfrm>
            <a:off x="3429000" y="1676400"/>
            <a:ext cx="1356462" cy="369332"/>
          </a:xfrm>
          <a:prstGeom prst="rect">
            <a:avLst/>
          </a:prstGeom>
          <a:noFill/>
        </p:spPr>
        <p:txBody>
          <a:bodyPr wrap="none" rtlCol="0">
            <a:spAutoFit/>
          </a:bodyPr>
          <a:lstStyle/>
          <a:p>
            <a:r>
              <a:rPr lang="en-US" b="1" dirty="0" smtClean="0">
                <a:solidFill>
                  <a:schemeClr val="tx2">
                    <a:lumMod val="60000"/>
                    <a:lumOff val="40000"/>
                  </a:schemeClr>
                </a:solidFill>
              </a:rPr>
              <a:t>379,000,000</a:t>
            </a:r>
            <a:endParaRPr lang="en-US" b="1" dirty="0">
              <a:solidFill>
                <a:schemeClr val="tx2">
                  <a:lumMod val="60000"/>
                  <a:lumOff val="40000"/>
                </a:schemeClr>
              </a:solidFill>
            </a:endParaRPr>
          </a:p>
        </p:txBody>
      </p:sp>
      <p:cxnSp>
        <p:nvCxnSpPr>
          <p:cNvPr id="11" name="Straight Arrow Connector 10"/>
          <p:cNvCxnSpPr/>
          <p:nvPr/>
        </p:nvCxnSpPr>
        <p:spPr>
          <a:xfrm flipV="1">
            <a:off x="914400" y="1600200"/>
            <a:ext cx="0" cy="9144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1000" y="1992868"/>
            <a:ext cx="410690" cy="369332"/>
          </a:xfrm>
          <a:prstGeom prst="rect">
            <a:avLst/>
          </a:prstGeom>
          <a:noFill/>
        </p:spPr>
        <p:txBody>
          <a:bodyPr wrap="none" rtlCol="0">
            <a:spAutoFit/>
          </a:bodyPr>
          <a:lstStyle/>
          <a:p>
            <a:r>
              <a:rPr lang="en-US" b="1" dirty="0" smtClean="0">
                <a:solidFill>
                  <a:schemeClr val="tx2">
                    <a:lumMod val="60000"/>
                    <a:lumOff val="40000"/>
                  </a:schemeClr>
                </a:solidFill>
              </a:rPr>
              <a:t>ET</a:t>
            </a:r>
            <a:endParaRPr lang="en-US" b="1" dirty="0">
              <a:solidFill>
                <a:schemeClr val="tx2">
                  <a:lumMod val="60000"/>
                  <a:lumOff val="40000"/>
                </a:schemeClr>
              </a:solidFill>
            </a:endParaRPr>
          </a:p>
        </p:txBody>
      </p:sp>
      <p:sp>
        <p:nvSpPr>
          <p:cNvPr id="14" name="TextBox 13"/>
          <p:cNvSpPr txBox="1"/>
          <p:nvPr/>
        </p:nvSpPr>
        <p:spPr>
          <a:xfrm>
            <a:off x="1005738" y="1992868"/>
            <a:ext cx="1356462" cy="369332"/>
          </a:xfrm>
          <a:prstGeom prst="rect">
            <a:avLst/>
          </a:prstGeom>
          <a:noFill/>
        </p:spPr>
        <p:txBody>
          <a:bodyPr wrap="none" rtlCol="0">
            <a:spAutoFit/>
          </a:bodyPr>
          <a:lstStyle/>
          <a:p>
            <a:r>
              <a:rPr lang="en-US" b="1" dirty="0" smtClean="0">
                <a:solidFill>
                  <a:schemeClr val="tx2">
                    <a:lumMod val="60000"/>
                    <a:lumOff val="40000"/>
                  </a:schemeClr>
                </a:solidFill>
              </a:rPr>
              <a:t>320,000,000</a:t>
            </a:r>
            <a:endParaRPr lang="en-US" b="1" dirty="0">
              <a:solidFill>
                <a:schemeClr val="tx2">
                  <a:lumMod val="60000"/>
                  <a:lumOff val="40000"/>
                </a:schemeClr>
              </a:solidFill>
            </a:endParaRPr>
          </a:p>
        </p:txBody>
      </p:sp>
      <p:cxnSp>
        <p:nvCxnSpPr>
          <p:cNvPr id="15" name="Straight Arrow Connector 14"/>
          <p:cNvCxnSpPr/>
          <p:nvPr/>
        </p:nvCxnSpPr>
        <p:spPr>
          <a:xfrm flipV="1">
            <a:off x="6019800" y="1600200"/>
            <a:ext cx="0" cy="9144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34000" y="1992868"/>
            <a:ext cx="641779" cy="369332"/>
          </a:xfrm>
          <a:prstGeom prst="rect">
            <a:avLst/>
          </a:prstGeom>
          <a:noFill/>
        </p:spPr>
        <p:txBody>
          <a:bodyPr wrap="none" rtlCol="0">
            <a:spAutoFit/>
          </a:bodyPr>
          <a:lstStyle/>
          <a:p>
            <a:r>
              <a:rPr lang="en-US" b="1" dirty="0" err="1" smtClean="0">
                <a:solidFill>
                  <a:schemeClr val="tx2">
                    <a:lumMod val="60000"/>
                    <a:lumOff val="40000"/>
                  </a:schemeClr>
                </a:solidFill>
              </a:rPr>
              <a:t>evap</a:t>
            </a:r>
            <a:endParaRPr lang="en-US" b="1" dirty="0">
              <a:solidFill>
                <a:schemeClr val="tx2">
                  <a:lumMod val="60000"/>
                  <a:lumOff val="40000"/>
                </a:schemeClr>
              </a:solidFill>
            </a:endParaRPr>
          </a:p>
        </p:txBody>
      </p:sp>
      <p:sp>
        <p:nvSpPr>
          <p:cNvPr id="17" name="TextBox 16"/>
          <p:cNvSpPr txBox="1"/>
          <p:nvPr/>
        </p:nvSpPr>
        <p:spPr>
          <a:xfrm>
            <a:off x="6040377" y="1992868"/>
            <a:ext cx="1122423" cy="369332"/>
          </a:xfrm>
          <a:prstGeom prst="rect">
            <a:avLst/>
          </a:prstGeom>
          <a:noFill/>
        </p:spPr>
        <p:txBody>
          <a:bodyPr wrap="none" rtlCol="0">
            <a:spAutoFit/>
          </a:bodyPr>
          <a:lstStyle/>
          <a:p>
            <a:r>
              <a:rPr lang="en-US" b="1" dirty="0" smtClean="0">
                <a:solidFill>
                  <a:schemeClr val="tx2">
                    <a:lumMod val="60000"/>
                    <a:lumOff val="40000"/>
                  </a:schemeClr>
                </a:solidFill>
              </a:rPr>
              <a:t>7,200,000</a:t>
            </a:r>
            <a:endParaRPr lang="en-US" b="1" dirty="0">
              <a:solidFill>
                <a:schemeClr val="tx2">
                  <a:lumMod val="60000"/>
                  <a:lumOff val="40000"/>
                </a:schemeClr>
              </a:solidFill>
            </a:endParaRPr>
          </a:p>
        </p:txBody>
      </p:sp>
      <p:sp>
        <p:nvSpPr>
          <p:cNvPr id="18" name="Rectangle 17"/>
          <p:cNvSpPr/>
          <p:nvPr/>
        </p:nvSpPr>
        <p:spPr>
          <a:xfrm>
            <a:off x="533400" y="2514600"/>
            <a:ext cx="6324600" cy="12954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752600" y="2362200"/>
            <a:ext cx="5181600" cy="923330"/>
          </a:xfrm>
          <a:prstGeom prst="rect">
            <a:avLst/>
          </a:prstGeom>
          <a:noFill/>
        </p:spPr>
        <p:txBody>
          <a:bodyPr wrap="square" rtlCol="0">
            <a:spAutoFit/>
          </a:bodyPr>
          <a:lstStyle/>
          <a:p>
            <a:r>
              <a:rPr lang="en-US" sz="5400" b="1" dirty="0">
                <a:solidFill>
                  <a:schemeClr val="accent3">
                    <a:lumMod val="75000"/>
                  </a:schemeClr>
                </a:solidFill>
              </a:rPr>
              <a:t>s</a:t>
            </a:r>
            <a:r>
              <a:rPr lang="en-US" sz="5400" b="1" dirty="0" smtClean="0">
                <a:solidFill>
                  <a:schemeClr val="accent3">
                    <a:lumMod val="75000"/>
                  </a:schemeClr>
                </a:solidFill>
              </a:rPr>
              <a:t>urface water</a:t>
            </a:r>
            <a:endParaRPr lang="en-US" sz="5400" b="1" dirty="0">
              <a:solidFill>
                <a:schemeClr val="accent3">
                  <a:lumMod val="75000"/>
                </a:schemeClr>
              </a:solidFill>
            </a:endParaRPr>
          </a:p>
        </p:txBody>
      </p:sp>
      <p:cxnSp>
        <p:nvCxnSpPr>
          <p:cNvPr id="22" name="Straight Arrow Connector 21"/>
          <p:cNvCxnSpPr/>
          <p:nvPr/>
        </p:nvCxnSpPr>
        <p:spPr>
          <a:xfrm flipV="1">
            <a:off x="8588020" y="1600200"/>
            <a:ext cx="0" cy="9144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305800" y="1230868"/>
            <a:ext cx="587020" cy="369332"/>
          </a:xfrm>
          <a:prstGeom prst="rect">
            <a:avLst/>
          </a:prstGeom>
          <a:noFill/>
        </p:spPr>
        <p:txBody>
          <a:bodyPr wrap="none" rtlCol="0">
            <a:spAutoFit/>
          </a:bodyPr>
          <a:lstStyle/>
          <a:p>
            <a:r>
              <a:rPr lang="en-US" b="1" dirty="0" smtClean="0">
                <a:solidFill>
                  <a:schemeClr val="tx2">
                    <a:lumMod val="60000"/>
                    <a:lumOff val="40000"/>
                  </a:schemeClr>
                </a:solidFill>
              </a:rPr>
              <a:t>86%</a:t>
            </a:r>
            <a:endParaRPr lang="en-US" b="1" dirty="0">
              <a:solidFill>
                <a:schemeClr val="tx2">
                  <a:lumMod val="60000"/>
                  <a:lumOff val="40000"/>
                </a:schemeClr>
              </a:solidFill>
            </a:endParaRPr>
          </a:p>
        </p:txBody>
      </p:sp>
      <p:sp>
        <p:nvSpPr>
          <p:cNvPr id="24" name="TextBox 23"/>
          <p:cNvSpPr txBox="1"/>
          <p:nvPr/>
        </p:nvSpPr>
        <p:spPr>
          <a:xfrm>
            <a:off x="1600200" y="3087469"/>
            <a:ext cx="4604179" cy="646331"/>
          </a:xfrm>
          <a:prstGeom prst="rect">
            <a:avLst/>
          </a:prstGeom>
          <a:noFill/>
        </p:spPr>
        <p:txBody>
          <a:bodyPr wrap="square" rtlCol="0">
            <a:spAutoFit/>
          </a:bodyPr>
          <a:lstStyle/>
          <a:p>
            <a:r>
              <a:rPr lang="en-US" dirty="0" smtClean="0">
                <a:solidFill>
                  <a:schemeClr val="accent3">
                    <a:lumMod val="75000"/>
                  </a:schemeClr>
                </a:solidFill>
              </a:rPr>
              <a:t>47,200,000 into lakes and rivers from runoff</a:t>
            </a:r>
          </a:p>
          <a:p>
            <a:r>
              <a:rPr lang="en-US" dirty="0" smtClean="0">
                <a:solidFill>
                  <a:schemeClr val="accent3">
                    <a:lumMod val="75000"/>
                  </a:schemeClr>
                </a:solidFill>
              </a:rPr>
              <a:t>  4,700,000 into lakes and rivers from rainfall</a:t>
            </a:r>
            <a:endParaRPr lang="en-US" dirty="0">
              <a:solidFill>
                <a:schemeClr val="accent3">
                  <a:lumMod val="75000"/>
                </a:schemeClr>
              </a:solidFill>
            </a:endParaRPr>
          </a:p>
        </p:txBody>
      </p:sp>
      <p:sp>
        <p:nvSpPr>
          <p:cNvPr id="25" name="TextBox 24"/>
          <p:cNvSpPr txBox="1"/>
          <p:nvPr/>
        </p:nvSpPr>
        <p:spPr>
          <a:xfrm>
            <a:off x="7086600" y="304800"/>
            <a:ext cx="1828800" cy="830997"/>
          </a:xfrm>
          <a:prstGeom prst="rect">
            <a:avLst/>
          </a:prstGeom>
          <a:noFill/>
        </p:spPr>
        <p:txBody>
          <a:bodyPr wrap="square" rtlCol="0">
            <a:spAutoFit/>
          </a:bodyPr>
          <a:lstStyle/>
          <a:p>
            <a:pPr algn="ctr"/>
            <a:r>
              <a:rPr lang="en-US" sz="1600" b="1" dirty="0" smtClean="0">
                <a:solidFill>
                  <a:schemeClr val="tx2">
                    <a:lumMod val="60000"/>
                    <a:lumOff val="40000"/>
                  </a:schemeClr>
                </a:solidFill>
              </a:rPr>
              <a:t>All numbers in acre-feet per year</a:t>
            </a:r>
          </a:p>
          <a:p>
            <a:pPr algn="ctr"/>
            <a:r>
              <a:rPr lang="en-US" sz="1600" b="1" dirty="0">
                <a:solidFill>
                  <a:schemeClr val="tx2">
                    <a:lumMod val="60000"/>
                    <a:lumOff val="40000"/>
                  </a:schemeClr>
                </a:solidFill>
              </a:rPr>
              <a:t>f</a:t>
            </a:r>
            <a:r>
              <a:rPr lang="en-US" sz="1600" b="1" dirty="0" smtClean="0">
                <a:solidFill>
                  <a:schemeClr val="tx2">
                    <a:lumMod val="60000"/>
                    <a:lumOff val="40000"/>
                  </a:schemeClr>
                </a:solidFill>
              </a:rPr>
              <a:t>or Texas</a:t>
            </a:r>
            <a:endParaRPr lang="en-US" sz="1600" b="1" dirty="0">
              <a:solidFill>
                <a:schemeClr val="tx2">
                  <a:lumMod val="60000"/>
                  <a:lumOff val="40000"/>
                </a:schemeClr>
              </a:solidFill>
            </a:endParaRPr>
          </a:p>
        </p:txBody>
      </p:sp>
      <p:sp>
        <p:nvSpPr>
          <p:cNvPr id="26" name="Rectangle 25"/>
          <p:cNvSpPr/>
          <p:nvPr/>
        </p:nvSpPr>
        <p:spPr>
          <a:xfrm>
            <a:off x="533400" y="4648200"/>
            <a:ext cx="6324600" cy="12954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752600" y="4791670"/>
            <a:ext cx="5181600" cy="923330"/>
          </a:xfrm>
          <a:prstGeom prst="rect">
            <a:avLst/>
          </a:prstGeom>
          <a:noFill/>
        </p:spPr>
        <p:txBody>
          <a:bodyPr wrap="square" rtlCol="0">
            <a:spAutoFit/>
          </a:bodyPr>
          <a:lstStyle/>
          <a:p>
            <a:r>
              <a:rPr lang="en-US" sz="5400" b="1" dirty="0" smtClean="0">
                <a:solidFill>
                  <a:schemeClr val="bg2">
                    <a:lumMod val="50000"/>
                  </a:schemeClr>
                </a:solidFill>
              </a:rPr>
              <a:t>groundwater</a:t>
            </a:r>
            <a:endParaRPr lang="en-US" sz="5400" b="1" dirty="0">
              <a:solidFill>
                <a:schemeClr val="bg2">
                  <a:lumMod val="50000"/>
                </a:schemeClr>
              </a:solidFill>
            </a:endParaRPr>
          </a:p>
        </p:txBody>
      </p:sp>
      <p:cxnSp>
        <p:nvCxnSpPr>
          <p:cNvPr id="28" name="Straight Arrow Connector 27"/>
          <p:cNvCxnSpPr/>
          <p:nvPr/>
        </p:nvCxnSpPr>
        <p:spPr>
          <a:xfrm>
            <a:off x="2306577" y="3810000"/>
            <a:ext cx="0" cy="838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163577" y="3897868"/>
            <a:ext cx="1013675" cy="369332"/>
          </a:xfrm>
          <a:prstGeom prst="rect">
            <a:avLst/>
          </a:prstGeom>
          <a:noFill/>
        </p:spPr>
        <p:txBody>
          <a:bodyPr wrap="none" rtlCol="0">
            <a:spAutoFit/>
          </a:bodyPr>
          <a:lstStyle/>
          <a:p>
            <a:r>
              <a:rPr lang="en-US" b="1" dirty="0" smtClean="0">
                <a:solidFill>
                  <a:schemeClr val="tx2">
                    <a:lumMod val="60000"/>
                    <a:lumOff val="40000"/>
                  </a:schemeClr>
                </a:solidFill>
              </a:rPr>
              <a:t>recharge</a:t>
            </a:r>
            <a:endParaRPr lang="en-US" b="1" dirty="0">
              <a:solidFill>
                <a:schemeClr val="tx2">
                  <a:lumMod val="60000"/>
                  <a:lumOff val="40000"/>
                </a:schemeClr>
              </a:solidFill>
            </a:endParaRPr>
          </a:p>
        </p:txBody>
      </p:sp>
      <p:sp>
        <p:nvSpPr>
          <p:cNvPr id="30" name="TextBox 29"/>
          <p:cNvSpPr txBox="1"/>
          <p:nvPr/>
        </p:nvSpPr>
        <p:spPr>
          <a:xfrm>
            <a:off x="2306577" y="3897868"/>
            <a:ext cx="1122423" cy="369332"/>
          </a:xfrm>
          <a:prstGeom prst="rect">
            <a:avLst/>
          </a:prstGeom>
          <a:noFill/>
        </p:spPr>
        <p:txBody>
          <a:bodyPr wrap="none" rtlCol="0">
            <a:spAutoFit/>
          </a:bodyPr>
          <a:lstStyle/>
          <a:p>
            <a:r>
              <a:rPr lang="en-US" b="1" dirty="0" smtClean="0">
                <a:solidFill>
                  <a:schemeClr val="tx2">
                    <a:lumMod val="60000"/>
                    <a:lumOff val="40000"/>
                  </a:schemeClr>
                </a:solidFill>
              </a:rPr>
              <a:t>5,100,000</a:t>
            </a:r>
            <a:endParaRPr lang="en-US" b="1" dirty="0">
              <a:solidFill>
                <a:schemeClr val="tx2">
                  <a:lumMod val="60000"/>
                  <a:lumOff val="40000"/>
                </a:schemeClr>
              </a:solidFill>
            </a:endParaRPr>
          </a:p>
        </p:txBody>
      </p:sp>
      <p:cxnSp>
        <p:nvCxnSpPr>
          <p:cNvPr id="31" name="Straight Arrow Connector 30"/>
          <p:cNvCxnSpPr/>
          <p:nvPr/>
        </p:nvCxnSpPr>
        <p:spPr>
          <a:xfrm>
            <a:off x="8610600" y="3810000"/>
            <a:ext cx="0" cy="838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343666" y="4659868"/>
            <a:ext cx="647934" cy="369332"/>
          </a:xfrm>
          <a:prstGeom prst="rect">
            <a:avLst/>
          </a:prstGeom>
          <a:noFill/>
        </p:spPr>
        <p:txBody>
          <a:bodyPr wrap="none" rtlCol="0">
            <a:spAutoFit/>
          </a:bodyPr>
          <a:lstStyle/>
          <a:p>
            <a:r>
              <a:rPr lang="en-US" b="1" dirty="0">
                <a:solidFill>
                  <a:schemeClr val="tx2">
                    <a:lumMod val="60000"/>
                    <a:lumOff val="40000"/>
                  </a:schemeClr>
                </a:solidFill>
              </a:rPr>
              <a:t>1</a:t>
            </a:r>
            <a:r>
              <a:rPr lang="en-US" b="1" dirty="0" smtClean="0">
                <a:solidFill>
                  <a:schemeClr val="tx2">
                    <a:lumMod val="60000"/>
                    <a:lumOff val="40000"/>
                  </a:schemeClr>
                </a:solidFill>
              </a:rPr>
              <a:t>.3%</a:t>
            </a:r>
            <a:endParaRPr lang="en-US" b="1" dirty="0">
              <a:solidFill>
                <a:schemeClr val="tx2">
                  <a:lumMod val="60000"/>
                  <a:lumOff val="40000"/>
                </a:schemeClr>
              </a:solidFill>
            </a:endParaRPr>
          </a:p>
        </p:txBody>
      </p:sp>
      <p:cxnSp>
        <p:nvCxnSpPr>
          <p:cNvPr id="7173" name="Elbow Connector 7172"/>
          <p:cNvCxnSpPr/>
          <p:nvPr/>
        </p:nvCxnSpPr>
        <p:spPr>
          <a:xfrm rot="16200000" flipH="1">
            <a:off x="5924551" y="4514850"/>
            <a:ext cx="2362200" cy="495299"/>
          </a:xfrm>
          <a:prstGeom prst="bentConnector3">
            <a:avLst>
              <a:gd name="adj1" fmla="val 230"/>
            </a:avLst>
          </a:prstGeom>
          <a:ln w="66675">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5125977" y="3773270"/>
            <a:ext cx="0" cy="886598"/>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982977" y="4126468"/>
            <a:ext cx="1051378" cy="369332"/>
          </a:xfrm>
          <a:prstGeom prst="rect">
            <a:avLst/>
          </a:prstGeom>
          <a:noFill/>
        </p:spPr>
        <p:txBody>
          <a:bodyPr wrap="none" rtlCol="0">
            <a:spAutoFit/>
          </a:bodyPr>
          <a:lstStyle/>
          <a:p>
            <a:r>
              <a:rPr lang="en-US" b="1" dirty="0" err="1" smtClean="0">
                <a:solidFill>
                  <a:schemeClr val="tx2">
                    <a:lumMod val="60000"/>
                    <a:lumOff val="40000"/>
                  </a:schemeClr>
                </a:solidFill>
              </a:rPr>
              <a:t>baseflow</a:t>
            </a:r>
            <a:endParaRPr lang="en-US" b="1" dirty="0">
              <a:solidFill>
                <a:schemeClr val="tx2">
                  <a:lumMod val="60000"/>
                  <a:lumOff val="40000"/>
                </a:schemeClr>
              </a:solidFill>
            </a:endParaRPr>
          </a:p>
        </p:txBody>
      </p:sp>
      <p:sp>
        <p:nvSpPr>
          <p:cNvPr id="53" name="TextBox 52"/>
          <p:cNvSpPr txBox="1"/>
          <p:nvPr/>
        </p:nvSpPr>
        <p:spPr>
          <a:xfrm>
            <a:off x="5125977" y="4126468"/>
            <a:ext cx="1122423" cy="369332"/>
          </a:xfrm>
          <a:prstGeom prst="rect">
            <a:avLst/>
          </a:prstGeom>
          <a:noFill/>
        </p:spPr>
        <p:txBody>
          <a:bodyPr wrap="none" rtlCol="0">
            <a:spAutoFit/>
          </a:bodyPr>
          <a:lstStyle/>
          <a:p>
            <a:r>
              <a:rPr lang="en-US" b="1" dirty="0" smtClean="0">
                <a:solidFill>
                  <a:schemeClr val="tx2">
                    <a:lumMod val="60000"/>
                    <a:lumOff val="40000"/>
                  </a:schemeClr>
                </a:solidFill>
              </a:rPr>
              <a:t>1,300,000</a:t>
            </a:r>
            <a:endParaRPr lang="en-US" b="1" dirty="0">
              <a:solidFill>
                <a:schemeClr val="tx2">
                  <a:lumMod val="60000"/>
                  <a:lumOff val="40000"/>
                </a:schemeClr>
              </a:solidFill>
            </a:endParaRPr>
          </a:p>
        </p:txBody>
      </p:sp>
      <p:sp>
        <p:nvSpPr>
          <p:cNvPr id="61" name="TextBox 60"/>
          <p:cNvSpPr txBox="1"/>
          <p:nvPr/>
        </p:nvSpPr>
        <p:spPr>
          <a:xfrm>
            <a:off x="5120123" y="5943600"/>
            <a:ext cx="2423677" cy="369332"/>
          </a:xfrm>
          <a:prstGeom prst="rect">
            <a:avLst/>
          </a:prstGeom>
          <a:noFill/>
        </p:spPr>
        <p:txBody>
          <a:bodyPr wrap="none" rtlCol="0">
            <a:spAutoFit/>
          </a:bodyPr>
          <a:lstStyle/>
          <a:p>
            <a:r>
              <a:rPr lang="en-US" b="1" dirty="0" smtClean="0">
                <a:solidFill>
                  <a:schemeClr val="tx2">
                    <a:lumMod val="60000"/>
                    <a:lumOff val="40000"/>
                  </a:schemeClr>
                </a:solidFill>
              </a:rPr>
              <a:t>Texas coast: 35,000,000</a:t>
            </a:r>
            <a:endParaRPr lang="en-US" b="1" dirty="0">
              <a:solidFill>
                <a:schemeClr val="tx2">
                  <a:lumMod val="60000"/>
                  <a:lumOff val="40000"/>
                </a:schemeClr>
              </a:solidFill>
            </a:endParaRPr>
          </a:p>
        </p:txBody>
      </p:sp>
      <p:cxnSp>
        <p:nvCxnSpPr>
          <p:cNvPr id="64" name="Elbow Connector 63"/>
          <p:cNvCxnSpPr/>
          <p:nvPr/>
        </p:nvCxnSpPr>
        <p:spPr>
          <a:xfrm rot="16200000" flipH="1">
            <a:off x="5734736" y="4210736"/>
            <a:ext cx="3313329" cy="1066798"/>
          </a:xfrm>
          <a:prstGeom prst="bentConnector3">
            <a:avLst>
              <a:gd name="adj1" fmla="val -464"/>
            </a:avLst>
          </a:prstGeom>
          <a:ln w="66675">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715000" y="6412468"/>
            <a:ext cx="2411109" cy="369332"/>
          </a:xfrm>
          <a:prstGeom prst="rect">
            <a:avLst/>
          </a:prstGeom>
          <a:noFill/>
        </p:spPr>
        <p:txBody>
          <a:bodyPr wrap="none" rtlCol="0">
            <a:spAutoFit/>
          </a:bodyPr>
          <a:lstStyle/>
          <a:p>
            <a:r>
              <a:rPr lang="en-US" b="1" dirty="0" smtClean="0">
                <a:solidFill>
                  <a:schemeClr val="tx2">
                    <a:lumMod val="60000"/>
                    <a:lumOff val="40000"/>
                  </a:schemeClr>
                </a:solidFill>
              </a:rPr>
              <a:t>Other states: 9,300,000</a:t>
            </a:r>
            <a:endParaRPr lang="en-US" b="1" dirty="0">
              <a:solidFill>
                <a:schemeClr val="tx2">
                  <a:lumMod val="60000"/>
                  <a:lumOff val="40000"/>
                </a:schemeClr>
              </a:solidFill>
            </a:endParaRPr>
          </a:p>
        </p:txBody>
      </p:sp>
      <p:sp>
        <p:nvSpPr>
          <p:cNvPr id="7199" name="TextBox 7198"/>
          <p:cNvSpPr txBox="1"/>
          <p:nvPr/>
        </p:nvSpPr>
        <p:spPr>
          <a:xfrm>
            <a:off x="457200" y="6400800"/>
            <a:ext cx="3454151" cy="369332"/>
          </a:xfrm>
          <a:prstGeom prst="rect">
            <a:avLst/>
          </a:prstGeom>
          <a:noFill/>
        </p:spPr>
        <p:txBody>
          <a:bodyPr wrap="none" rtlCol="0">
            <a:spAutoFit/>
          </a:bodyPr>
          <a:lstStyle/>
          <a:p>
            <a:r>
              <a:rPr lang="en-US" b="1" dirty="0" smtClean="0">
                <a:solidFill>
                  <a:schemeClr val="bg1">
                    <a:lumMod val="50000"/>
                  </a:schemeClr>
                </a:solidFill>
              </a:rPr>
              <a:t>data from Ward and Valdes (1995)</a:t>
            </a:r>
            <a:endParaRPr lang="en-US" b="1" dirty="0">
              <a:solidFill>
                <a:schemeClr val="bg1">
                  <a:lumMod val="50000"/>
                </a:schemeClr>
              </a:solidFill>
            </a:endParaRPr>
          </a:p>
        </p:txBody>
      </p:sp>
      <p:cxnSp>
        <p:nvCxnSpPr>
          <p:cNvPr id="71" name="Straight Arrow Connector 70"/>
          <p:cNvCxnSpPr/>
          <p:nvPr/>
        </p:nvCxnSpPr>
        <p:spPr>
          <a:xfrm>
            <a:off x="8610600" y="5562600"/>
            <a:ext cx="0" cy="838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8343666" y="6412468"/>
            <a:ext cx="587020" cy="369332"/>
          </a:xfrm>
          <a:prstGeom prst="rect">
            <a:avLst/>
          </a:prstGeom>
          <a:noFill/>
        </p:spPr>
        <p:txBody>
          <a:bodyPr wrap="none" rtlCol="0">
            <a:spAutoFit/>
          </a:bodyPr>
          <a:lstStyle/>
          <a:p>
            <a:r>
              <a:rPr lang="en-US" b="1" dirty="0" smtClean="0">
                <a:solidFill>
                  <a:schemeClr val="tx2">
                    <a:lumMod val="60000"/>
                    <a:lumOff val="40000"/>
                  </a:schemeClr>
                </a:solidFill>
              </a:rPr>
              <a:t>85%</a:t>
            </a:r>
            <a:endParaRPr lang="en-US" b="1" dirty="0">
              <a:solidFill>
                <a:schemeClr val="tx2">
                  <a:lumMod val="60000"/>
                  <a:lumOff val="40000"/>
                </a:schemeClr>
              </a:solidFill>
            </a:endParaRPr>
          </a:p>
        </p:txBody>
      </p:sp>
      <p:sp>
        <p:nvSpPr>
          <p:cNvPr id="2" name="Rectangle 1"/>
          <p:cNvSpPr/>
          <p:nvPr/>
        </p:nvSpPr>
        <p:spPr>
          <a:xfrm>
            <a:off x="533400" y="2514600"/>
            <a:ext cx="8458200" cy="388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715000" y="6312932"/>
            <a:ext cx="3276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rmace\AppData\Local\Microsoft\Windows\Temporary Internet Files\Content.IE5\4Q43OSF2\MC90001347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1050" y="389229"/>
            <a:ext cx="1146658" cy="112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83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0" name="Picture 2" descr="124_2415"/>
          <p:cNvPicPr>
            <a:picLocks noChangeAspect="1" noChangeArrowheads="1"/>
          </p:cNvPicPr>
          <p:nvPr/>
        </p:nvPicPr>
        <p:blipFill>
          <a:blip r:embed="rId3" cstate="print"/>
          <a:srcRect/>
          <a:stretch>
            <a:fillRect/>
          </a:stretch>
        </p:blipFill>
        <p:spPr bwMode="auto">
          <a:xfrm>
            <a:off x="0" y="-76200"/>
            <a:ext cx="5257800" cy="7010400"/>
          </a:xfrm>
          <a:prstGeom prst="rect">
            <a:avLst/>
          </a:prstGeom>
          <a:noFill/>
          <a:ln w="9525">
            <a:noFill/>
            <a:miter lim="800000"/>
            <a:headEnd/>
            <a:tailEnd/>
          </a:ln>
        </p:spPr>
      </p:pic>
      <p:sp>
        <p:nvSpPr>
          <p:cNvPr id="2" name="TextBox 1"/>
          <p:cNvSpPr txBox="1"/>
          <p:nvPr/>
        </p:nvSpPr>
        <p:spPr>
          <a:xfrm>
            <a:off x="3374164" y="685800"/>
            <a:ext cx="5334000" cy="1200329"/>
          </a:xfrm>
          <a:prstGeom prst="rect">
            <a:avLst/>
          </a:prstGeom>
          <a:noFill/>
        </p:spPr>
        <p:txBody>
          <a:bodyPr wrap="square" rtlCol="0">
            <a:spAutoFit/>
          </a:bodyPr>
          <a:lstStyle/>
          <a:p>
            <a:pPr algn="ctr"/>
            <a:r>
              <a:rPr lang="en-US" sz="3600" b="1" dirty="0" smtClean="0">
                <a:solidFill>
                  <a:schemeClr val="bg1">
                    <a:lumMod val="85000"/>
                  </a:schemeClr>
                </a:solidFill>
              </a:rPr>
              <a:t>Rainwater is essentially private property in Texas</a:t>
            </a:r>
            <a:endParaRPr lang="en-US" sz="3600" dirty="0">
              <a:solidFill>
                <a:schemeClr val="bg1">
                  <a:lumMod val="85000"/>
                </a:schemeClr>
              </a:solidFill>
            </a:endParaRPr>
          </a:p>
        </p:txBody>
      </p:sp>
    </p:spTree>
    <p:extLst>
      <p:ext uri="{BB962C8B-B14F-4D97-AF65-F5344CB8AC3E}">
        <p14:creationId xmlns:p14="http://schemas.microsoft.com/office/powerpoint/2010/main" val="186263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watercyclehigh"/>
          <p:cNvPicPr>
            <a:picLocks noChangeAspect="1" noChangeArrowheads="1"/>
          </p:cNvPicPr>
          <p:nvPr/>
        </p:nvPicPr>
        <p:blipFill>
          <a:blip r:embed="rId2" cstate="print"/>
          <a:srcRect/>
          <a:stretch>
            <a:fillRect/>
          </a:stretch>
        </p:blipFill>
        <p:spPr bwMode="auto">
          <a:xfrm>
            <a:off x="304800" y="304799"/>
            <a:ext cx="8610600" cy="5991225"/>
          </a:xfrm>
          <a:prstGeom prst="rect">
            <a:avLst/>
          </a:prstGeom>
          <a:noFill/>
          <a:ln w="9525">
            <a:noFill/>
            <a:miter lim="800000"/>
            <a:headEnd/>
            <a:tailEnd/>
          </a:ln>
        </p:spPr>
      </p:pic>
      <p:sp>
        <p:nvSpPr>
          <p:cNvPr id="2" name="Oval 1"/>
          <p:cNvSpPr/>
          <p:nvPr/>
        </p:nvSpPr>
        <p:spPr>
          <a:xfrm rot="1167620">
            <a:off x="90080" y="3040872"/>
            <a:ext cx="8392420" cy="2108160"/>
          </a:xfrm>
          <a:prstGeom prst="ellipse">
            <a:avLst/>
          </a:prstGeom>
          <a:noFill/>
          <a:ln w="196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sers\rmace\AppData\Local\Microsoft\Windows\Temporary Internet Files\Content.IE5\Z4CJY1HH\MM900174000[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996258">
            <a:off x="4146120" y="4471234"/>
            <a:ext cx="1219200" cy="78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57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8113164"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0" y="457200"/>
            <a:ext cx="4419600" cy="646331"/>
          </a:xfrm>
          <a:prstGeom prst="rect">
            <a:avLst/>
          </a:prstGeom>
          <a:noFill/>
        </p:spPr>
        <p:txBody>
          <a:bodyPr wrap="square" rtlCol="0">
            <a:spAutoFit/>
          </a:bodyPr>
          <a:lstStyle/>
          <a:p>
            <a:r>
              <a:rPr lang="en-US" sz="3600" b="1" dirty="0" smtClean="0"/>
              <a:t>Major River Basins</a:t>
            </a:r>
            <a:endParaRPr lang="en-US" sz="3600" b="1" dirty="0"/>
          </a:p>
        </p:txBody>
      </p:sp>
    </p:spTree>
    <p:extLst>
      <p:ext uri="{BB962C8B-B14F-4D97-AF65-F5344CB8AC3E}">
        <p14:creationId xmlns:p14="http://schemas.microsoft.com/office/powerpoint/2010/main" val="376895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
            <a:ext cx="6613638"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62400" y="381000"/>
            <a:ext cx="4419600" cy="954107"/>
          </a:xfrm>
          <a:prstGeom prst="rect">
            <a:avLst/>
          </a:prstGeom>
          <a:noFill/>
        </p:spPr>
        <p:txBody>
          <a:bodyPr wrap="square" rtlCol="0">
            <a:spAutoFit/>
          </a:bodyPr>
          <a:lstStyle/>
          <a:p>
            <a:r>
              <a:rPr lang="en-US" sz="2800" b="1" dirty="0" smtClean="0">
                <a:solidFill>
                  <a:schemeClr val="accent3">
                    <a:lumMod val="50000"/>
                  </a:schemeClr>
                </a:solidFill>
              </a:rPr>
              <a:t>Average annual runoff</a:t>
            </a:r>
          </a:p>
          <a:p>
            <a:r>
              <a:rPr lang="en-US" sz="2800" b="1" dirty="0" smtClean="0">
                <a:solidFill>
                  <a:schemeClr val="accent3">
                    <a:lumMod val="50000"/>
                  </a:schemeClr>
                </a:solidFill>
              </a:rPr>
              <a:t>(inches)</a:t>
            </a:r>
            <a:endParaRPr lang="en-US" sz="2800" b="1" dirty="0">
              <a:solidFill>
                <a:schemeClr val="accent3">
                  <a:lumMod val="50000"/>
                </a:schemeClr>
              </a:solidFill>
            </a:endParaRPr>
          </a:p>
        </p:txBody>
      </p:sp>
      <p:sp>
        <p:nvSpPr>
          <p:cNvPr id="3" name="Rectangle 2"/>
          <p:cNvSpPr/>
          <p:nvPr/>
        </p:nvSpPr>
        <p:spPr>
          <a:xfrm>
            <a:off x="304800" y="5181600"/>
            <a:ext cx="2819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762000" y="1219200"/>
            <a:ext cx="0" cy="1219200"/>
          </a:xfrm>
          <a:prstGeom prst="straightConnector1">
            <a:avLst/>
          </a:prstGeom>
          <a:ln w="10795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310409" y="4572000"/>
            <a:ext cx="381000" cy="914400"/>
          </a:xfrm>
          <a:prstGeom prst="straightConnector1">
            <a:avLst/>
          </a:prstGeom>
          <a:ln w="1079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59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1000" fill="hold">
                                          <p:stCondLst>
                                            <p:cond delay="0"/>
                                          </p:stCondLst>
                                        </p:cTn>
                                        <p:tgtEl>
                                          <p:spTgt spid="5"/>
                                        </p:tgtEl>
                                        <p:attrNameLst>
                                          <p:attrName>r</p:attrName>
                                        </p:attrNameLst>
                                      </p:cBhvr>
                                    </p:animRot>
                                    <p:animRot by="-240000">
                                      <p:cBhvr>
                                        <p:cTn id="11" dur="2000" fill="hold">
                                          <p:stCondLst>
                                            <p:cond delay="2000"/>
                                          </p:stCondLst>
                                        </p:cTn>
                                        <p:tgtEl>
                                          <p:spTgt spid="5"/>
                                        </p:tgtEl>
                                        <p:attrNameLst>
                                          <p:attrName>r</p:attrName>
                                        </p:attrNameLst>
                                      </p:cBhvr>
                                    </p:animRot>
                                    <p:animRot by="240000">
                                      <p:cBhvr>
                                        <p:cTn id="12" dur="2000" fill="hold">
                                          <p:stCondLst>
                                            <p:cond delay="4000"/>
                                          </p:stCondLst>
                                        </p:cTn>
                                        <p:tgtEl>
                                          <p:spTgt spid="5"/>
                                        </p:tgtEl>
                                        <p:attrNameLst>
                                          <p:attrName>r</p:attrName>
                                        </p:attrNameLst>
                                      </p:cBhvr>
                                    </p:animRot>
                                    <p:animRot by="-240000">
                                      <p:cBhvr>
                                        <p:cTn id="13" dur="2000" fill="hold">
                                          <p:stCondLst>
                                            <p:cond delay="6000"/>
                                          </p:stCondLst>
                                        </p:cTn>
                                        <p:tgtEl>
                                          <p:spTgt spid="5"/>
                                        </p:tgtEl>
                                        <p:attrNameLst>
                                          <p:attrName>r</p:attrName>
                                        </p:attrNameLst>
                                      </p:cBhvr>
                                    </p:animRot>
                                    <p:animRot by="120000">
                                      <p:cBhvr>
                                        <p:cTn id="14" dur="2000" fill="hold">
                                          <p:stCondLst>
                                            <p:cond delay="80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0" fill="hold">
                                          <p:stCondLst>
                                            <p:cond delay="0"/>
                                          </p:stCondLst>
                                        </p:cTn>
                                        <p:tgtEl>
                                          <p:spTgt spid="8"/>
                                        </p:tgtEl>
                                        <p:attrNameLst>
                                          <p:attrName>r</p:attrName>
                                        </p:attrNameLst>
                                      </p:cBhvr>
                                    </p:animRot>
                                    <p:animRot by="-240000">
                                      <p:cBhvr>
                                        <p:cTn id="23" dur="2000" fill="hold">
                                          <p:stCondLst>
                                            <p:cond delay="2000"/>
                                          </p:stCondLst>
                                        </p:cTn>
                                        <p:tgtEl>
                                          <p:spTgt spid="8"/>
                                        </p:tgtEl>
                                        <p:attrNameLst>
                                          <p:attrName>r</p:attrName>
                                        </p:attrNameLst>
                                      </p:cBhvr>
                                    </p:animRot>
                                    <p:animRot by="240000">
                                      <p:cBhvr>
                                        <p:cTn id="24" dur="2000" fill="hold">
                                          <p:stCondLst>
                                            <p:cond delay="4000"/>
                                          </p:stCondLst>
                                        </p:cTn>
                                        <p:tgtEl>
                                          <p:spTgt spid="8"/>
                                        </p:tgtEl>
                                        <p:attrNameLst>
                                          <p:attrName>r</p:attrName>
                                        </p:attrNameLst>
                                      </p:cBhvr>
                                    </p:animRot>
                                    <p:animRot by="-240000">
                                      <p:cBhvr>
                                        <p:cTn id="25" dur="2000" fill="hold">
                                          <p:stCondLst>
                                            <p:cond delay="6000"/>
                                          </p:stCondLst>
                                        </p:cTn>
                                        <p:tgtEl>
                                          <p:spTgt spid="8"/>
                                        </p:tgtEl>
                                        <p:attrNameLst>
                                          <p:attrName>r</p:attrName>
                                        </p:attrNameLst>
                                      </p:cBhvr>
                                    </p:animRot>
                                    <p:animRot by="120000">
                                      <p:cBhvr>
                                        <p:cTn id="26" dur="2000" fill="hold">
                                          <p:stCondLst>
                                            <p:cond delay="80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609600"/>
            <a:ext cx="6629400" cy="4796019"/>
          </a:xfrm>
          <a:prstGeom prst="rect">
            <a:avLst/>
          </a:prstGeom>
        </p:spPr>
      </p:pic>
    </p:spTree>
    <p:extLst>
      <p:ext uri="{BB962C8B-B14F-4D97-AF65-F5344CB8AC3E}">
        <p14:creationId xmlns:p14="http://schemas.microsoft.com/office/powerpoint/2010/main" val="131477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W3W9475.jpg"/>
          <p:cNvPicPr>
            <a:picLocks noChangeAspect="1"/>
          </p:cNvPicPr>
          <p:nvPr/>
        </p:nvPicPr>
        <p:blipFill>
          <a:blip r:embed="rId2" cstate="print"/>
          <a:stretch>
            <a:fillRect/>
          </a:stretch>
        </p:blipFill>
        <p:spPr>
          <a:xfrm>
            <a:off x="2407463" y="838200"/>
            <a:ext cx="3917137" cy="5307774"/>
          </a:xfrm>
          <a:prstGeom prst="rect">
            <a:avLst/>
          </a:prstGeom>
        </p:spPr>
      </p:pic>
      <p:sp>
        <p:nvSpPr>
          <p:cNvPr id="5" name="TextBox 4"/>
          <p:cNvSpPr txBox="1"/>
          <p:nvPr/>
        </p:nvSpPr>
        <p:spPr>
          <a:xfrm>
            <a:off x="1638218" y="4092714"/>
            <a:ext cx="1135119" cy="707886"/>
          </a:xfrm>
          <a:prstGeom prst="rect">
            <a:avLst/>
          </a:prstGeom>
          <a:noFill/>
        </p:spPr>
        <p:txBody>
          <a:bodyPr wrap="none" rtlCol="0">
            <a:spAutoFit/>
          </a:bodyPr>
          <a:lstStyle/>
          <a:p>
            <a:r>
              <a:rPr lang="en-US" sz="4000" b="1" dirty="0" smtClean="0"/>
              <a:t>data</a:t>
            </a:r>
            <a:endParaRPr lang="en-US" sz="4000" b="1" dirty="0"/>
          </a:p>
        </p:txBody>
      </p:sp>
      <p:sp>
        <p:nvSpPr>
          <p:cNvPr id="6" name="TextBox 5"/>
          <p:cNvSpPr txBox="1"/>
          <p:nvPr/>
        </p:nvSpPr>
        <p:spPr>
          <a:xfrm>
            <a:off x="5943600" y="4114800"/>
            <a:ext cx="2037737" cy="707886"/>
          </a:xfrm>
          <a:prstGeom prst="rect">
            <a:avLst/>
          </a:prstGeom>
          <a:noFill/>
        </p:spPr>
        <p:txBody>
          <a:bodyPr wrap="none" rtlCol="0">
            <a:spAutoFit/>
          </a:bodyPr>
          <a:lstStyle/>
          <a:p>
            <a:r>
              <a:rPr lang="en-US" sz="4000" b="1" dirty="0" smtClean="0"/>
              <a:t>planning</a:t>
            </a:r>
            <a:endParaRPr lang="en-US" sz="4000" b="1" dirty="0"/>
          </a:p>
        </p:txBody>
      </p:sp>
      <p:sp>
        <p:nvSpPr>
          <p:cNvPr id="7" name="TextBox 6"/>
          <p:cNvSpPr txBox="1"/>
          <p:nvPr/>
        </p:nvSpPr>
        <p:spPr>
          <a:xfrm>
            <a:off x="3429000" y="5867400"/>
            <a:ext cx="2138727" cy="707886"/>
          </a:xfrm>
          <a:prstGeom prst="rect">
            <a:avLst/>
          </a:prstGeom>
          <a:noFill/>
        </p:spPr>
        <p:txBody>
          <a:bodyPr wrap="none" rtlCol="0">
            <a:spAutoFit/>
          </a:bodyPr>
          <a:lstStyle/>
          <a:p>
            <a:r>
              <a:rPr lang="en-US" sz="4000" b="1" dirty="0" smtClean="0"/>
              <a:t>financing</a:t>
            </a:r>
            <a:endParaRPr lang="en-US" sz="4000" b="1" dirty="0"/>
          </a:p>
        </p:txBody>
      </p:sp>
      <p:grpSp>
        <p:nvGrpSpPr>
          <p:cNvPr id="8" name="Group 7"/>
          <p:cNvGrpSpPr/>
          <p:nvPr/>
        </p:nvGrpSpPr>
        <p:grpSpPr>
          <a:xfrm>
            <a:off x="3581400" y="0"/>
            <a:ext cx="1524000" cy="1524000"/>
            <a:chOff x="2819400" y="1066800"/>
            <a:chExt cx="3352800" cy="3352800"/>
          </a:xfrm>
        </p:grpSpPr>
        <p:pic>
          <p:nvPicPr>
            <p:cNvPr id="9" name="Picture 2" descr="C:\Documents and Settings\rmace\Local Settings\Temporary Internet Files\Content.IE5\LZKYE49H\MC900441750[1].png"/>
            <p:cNvPicPr>
              <a:picLocks noChangeAspect="1" noChangeArrowheads="1"/>
            </p:cNvPicPr>
            <p:nvPr/>
          </p:nvPicPr>
          <p:blipFill>
            <a:blip r:embed="rId3" cstate="print"/>
            <a:srcRect/>
            <a:stretch>
              <a:fillRect/>
            </a:stretch>
          </p:blipFill>
          <p:spPr bwMode="auto">
            <a:xfrm>
              <a:off x="2819400" y="1066800"/>
              <a:ext cx="3352800" cy="3352800"/>
            </a:xfrm>
            <a:prstGeom prst="rect">
              <a:avLst/>
            </a:prstGeom>
            <a:noFill/>
          </p:spPr>
        </p:pic>
        <p:pic>
          <p:nvPicPr>
            <p:cNvPr id="10" name="Picture 3" descr="C:\Documents and Settings\rmace\Local Settings\Temporary Internet Files\Content.IE5\9U4ZX4SY\MC900013477[1].wmf"/>
            <p:cNvPicPr>
              <a:picLocks noChangeAspect="1" noChangeArrowheads="1"/>
            </p:cNvPicPr>
            <p:nvPr/>
          </p:nvPicPr>
          <p:blipFill>
            <a:blip r:embed="rId4" cstate="print"/>
            <a:srcRect/>
            <a:stretch>
              <a:fillRect/>
            </a:stretch>
          </p:blipFill>
          <p:spPr bwMode="auto">
            <a:xfrm>
              <a:off x="3733800" y="2235200"/>
              <a:ext cx="1447800" cy="1422400"/>
            </a:xfrm>
            <a:prstGeom prst="rect">
              <a:avLst/>
            </a:prstGeom>
            <a:noFill/>
          </p:spPr>
        </p:pic>
      </p:grpSp>
      <p:pic>
        <p:nvPicPr>
          <p:cNvPr id="11" name="Content Placeholder 3" descr="twdb.jpg"/>
          <p:cNvPicPr>
            <a:picLocks noChangeAspect="1"/>
          </p:cNvPicPr>
          <p:nvPr/>
        </p:nvPicPr>
        <p:blipFill>
          <a:blip r:embed="rId5" cstate="print"/>
          <a:stretch>
            <a:fillRect/>
          </a:stretch>
        </p:blipFill>
        <p:spPr>
          <a:xfrm>
            <a:off x="567477" y="323145"/>
            <a:ext cx="3276600" cy="852033"/>
          </a:xfrm>
          <a:prstGeom prst="rect">
            <a:avLst/>
          </a:prstGeom>
        </p:spPr>
      </p:pic>
    </p:spTree>
    <p:extLst>
      <p:ext uri="{BB962C8B-B14F-4D97-AF65-F5344CB8AC3E}">
        <p14:creationId xmlns:p14="http://schemas.microsoft.com/office/powerpoint/2010/main" val="404484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0" y="152400"/>
            <a:ext cx="5029200" cy="707886"/>
          </a:xfrm>
          <a:prstGeom prst="rect">
            <a:avLst/>
          </a:prstGeom>
          <a:noFill/>
        </p:spPr>
        <p:txBody>
          <a:bodyPr wrap="square" rtlCol="0">
            <a:spAutoFit/>
          </a:bodyPr>
          <a:lstStyle/>
          <a:p>
            <a:r>
              <a:rPr lang="en-US" sz="4000" b="1" dirty="0" smtClean="0">
                <a:solidFill>
                  <a:schemeClr val="tx2">
                    <a:lumMod val="60000"/>
                    <a:lumOff val="40000"/>
                  </a:schemeClr>
                </a:solidFill>
              </a:rPr>
              <a:t>Reservoir Levels</a:t>
            </a:r>
            <a:endParaRPr lang="en-US" sz="4000" b="1" dirty="0">
              <a:solidFill>
                <a:schemeClr val="tx2">
                  <a:lumMod val="60000"/>
                  <a:lumOff val="40000"/>
                </a:schemeClr>
              </a:solidFill>
            </a:endParaRPr>
          </a:p>
        </p:txBody>
      </p:sp>
      <p:sp>
        <p:nvSpPr>
          <p:cNvPr id="4" name="TextBox 3"/>
          <p:cNvSpPr txBox="1"/>
          <p:nvPr/>
        </p:nvSpPr>
        <p:spPr>
          <a:xfrm>
            <a:off x="5334000" y="609600"/>
            <a:ext cx="5029200" cy="461665"/>
          </a:xfrm>
          <a:prstGeom prst="rect">
            <a:avLst/>
          </a:prstGeom>
          <a:noFill/>
        </p:spPr>
        <p:txBody>
          <a:bodyPr wrap="square" rtlCol="0">
            <a:spAutoFit/>
          </a:bodyPr>
          <a:lstStyle/>
          <a:p>
            <a:r>
              <a:rPr lang="en-US" sz="2400" b="1" dirty="0">
                <a:solidFill>
                  <a:schemeClr val="accent6">
                    <a:lumMod val="75000"/>
                  </a:schemeClr>
                </a:solidFill>
              </a:rPr>
              <a:t>a</a:t>
            </a:r>
            <a:r>
              <a:rPr lang="en-US" sz="2400" b="1" dirty="0" smtClean="0">
                <a:solidFill>
                  <a:schemeClr val="accent6">
                    <a:lumMod val="75000"/>
                  </a:schemeClr>
                </a:solidFill>
              </a:rPr>
              <a:t>s of September 25, 2015</a:t>
            </a:r>
            <a:endParaRPr lang="en-US" sz="2400" b="1" dirty="0">
              <a:solidFill>
                <a:schemeClr val="accent6">
                  <a:lumMod val="75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04800"/>
            <a:ext cx="8331201" cy="6248400"/>
          </a:xfrm>
          <a:prstGeom prst="rect">
            <a:avLst/>
          </a:prstGeom>
        </p:spPr>
      </p:pic>
    </p:spTree>
    <p:extLst>
      <p:ext uri="{BB962C8B-B14F-4D97-AF65-F5344CB8AC3E}">
        <p14:creationId xmlns:p14="http://schemas.microsoft.com/office/powerpoint/2010/main" val="215453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228600"/>
            <a:ext cx="7524750" cy="569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15000" y="6400800"/>
            <a:ext cx="2497222" cy="369332"/>
          </a:xfrm>
          <a:prstGeom prst="rect">
            <a:avLst/>
          </a:prstGeom>
          <a:noFill/>
        </p:spPr>
        <p:txBody>
          <a:bodyPr wrap="none" rtlCol="0">
            <a:spAutoFit/>
          </a:bodyPr>
          <a:lstStyle/>
          <a:p>
            <a:r>
              <a:rPr lang="en-US" dirty="0" smtClean="0"/>
              <a:t>2002 State Water Plan</a:t>
            </a:r>
            <a:endParaRPr lang="en-US" dirty="0"/>
          </a:p>
        </p:txBody>
      </p:sp>
    </p:spTree>
    <p:extLst>
      <p:ext uri="{BB962C8B-B14F-4D97-AF65-F5344CB8AC3E}">
        <p14:creationId xmlns:p14="http://schemas.microsoft.com/office/powerpoint/2010/main" val="154155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bay"/>
          <p:cNvPicPr>
            <a:picLocks noChangeAspect="1" noChangeArrowheads="1"/>
          </p:cNvPicPr>
          <p:nvPr/>
        </p:nvPicPr>
        <p:blipFill>
          <a:blip r:embed="rId3" cstate="print"/>
          <a:srcRect/>
          <a:stretch>
            <a:fillRect/>
          </a:stretch>
        </p:blipFill>
        <p:spPr bwMode="auto">
          <a:xfrm>
            <a:off x="533400" y="457200"/>
            <a:ext cx="5854700" cy="5867400"/>
          </a:xfrm>
          <a:prstGeom prst="rect">
            <a:avLst/>
          </a:prstGeom>
          <a:noFill/>
          <a:ln w="9525">
            <a:noFill/>
            <a:miter lim="800000"/>
            <a:headEnd/>
            <a:tailEnd/>
          </a:ln>
        </p:spPr>
      </p:pic>
      <p:sp>
        <p:nvSpPr>
          <p:cNvPr id="123907" name="Text Box 3"/>
          <p:cNvSpPr txBox="1">
            <a:spLocks noChangeArrowheads="1"/>
          </p:cNvSpPr>
          <p:nvPr/>
        </p:nvSpPr>
        <p:spPr bwMode="auto">
          <a:xfrm>
            <a:off x="6594475" y="609600"/>
            <a:ext cx="2320925" cy="1920875"/>
          </a:xfrm>
          <a:prstGeom prst="rect">
            <a:avLst/>
          </a:prstGeom>
          <a:noFill/>
          <a:ln w="9525">
            <a:noFill/>
            <a:miter lim="800000"/>
            <a:headEnd/>
            <a:tailEnd/>
          </a:ln>
        </p:spPr>
        <p:txBody>
          <a:bodyPr wrap="none">
            <a:spAutoFit/>
          </a:bodyPr>
          <a:lstStyle/>
          <a:p>
            <a:pPr algn="ctr"/>
            <a:r>
              <a:rPr lang="en-US" sz="4000">
                <a:solidFill>
                  <a:srgbClr val="CC6600"/>
                </a:solidFill>
                <a:latin typeface="Century Gothic" pitchFamily="34" charset="0"/>
              </a:rPr>
              <a:t>bays</a:t>
            </a:r>
            <a:br>
              <a:rPr lang="en-US" sz="4000">
                <a:solidFill>
                  <a:srgbClr val="CC6600"/>
                </a:solidFill>
                <a:latin typeface="Century Gothic" pitchFamily="34" charset="0"/>
              </a:rPr>
            </a:br>
            <a:r>
              <a:rPr lang="en-US" sz="4000">
                <a:solidFill>
                  <a:srgbClr val="CC6600"/>
                </a:solidFill>
                <a:latin typeface="Century Gothic" pitchFamily="34" charset="0"/>
              </a:rPr>
              <a:t>and</a:t>
            </a:r>
            <a:br>
              <a:rPr lang="en-US" sz="4000">
                <a:solidFill>
                  <a:srgbClr val="CC6600"/>
                </a:solidFill>
                <a:latin typeface="Century Gothic" pitchFamily="34" charset="0"/>
              </a:rPr>
            </a:br>
            <a:r>
              <a:rPr lang="en-US" sz="4000">
                <a:solidFill>
                  <a:srgbClr val="CC6600"/>
                </a:solidFill>
                <a:latin typeface="Century Gothic" pitchFamily="34" charset="0"/>
              </a:rPr>
              <a:t>estuaries</a:t>
            </a:r>
          </a:p>
        </p:txBody>
      </p:sp>
      <p:sp>
        <p:nvSpPr>
          <p:cNvPr id="2" name="TextBox 1"/>
          <p:cNvSpPr txBox="1"/>
          <p:nvPr/>
        </p:nvSpPr>
        <p:spPr>
          <a:xfrm>
            <a:off x="533400" y="6324600"/>
            <a:ext cx="5854700" cy="369332"/>
          </a:xfrm>
          <a:prstGeom prst="rect">
            <a:avLst/>
          </a:prstGeom>
          <a:noFill/>
        </p:spPr>
        <p:txBody>
          <a:bodyPr wrap="square" rtlCol="0">
            <a:spAutoFit/>
          </a:bodyPr>
          <a:lstStyle/>
          <a:p>
            <a:r>
              <a:rPr lang="en-US" dirty="0" smtClean="0"/>
              <a:t>Guadalupe River flowing into San Antonio Bay</a:t>
            </a:r>
            <a:endParaRPr lang="en-US" dirty="0"/>
          </a:p>
        </p:txBody>
      </p:sp>
    </p:spTree>
    <p:extLst>
      <p:ext uri="{BB962C8B-B14F-4D97-AF65-F5344CB8AC3E}">
        <p14:creationId xmlns:p14="http://schemas.microsoft.com/office/powerpoint/2010/main" val="343802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04800"/>
            <a:ext cx="6324600" cy="1295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448270"/>
            <a:ext cx="5181600" cy="923330"/>
          </a:xfrm>
          <a:prstGeom prst="rect">
            <a:avLst/>
          </a:prstGeom>
          <a:noFill/>
        </p:spPr>
        <p:txBody>
          <a:bodyPr wrap="square" rtlCol="0">
            <a:spAutoFit/>
          </a:bodyPr>
          <a:lstStyle/>
          <a:p>
            <a:r>
              <a:rPr lang="en-US" sz="5400" b="1" dirty="0" smtClean="0">
                <a:solidFill>
                  <a:schemeClr val="tx2">
                    <a:lumMod val="60000"/>
                    <a:lumOff val="40000"/>
                  </a:schemeClr>
                </a:solidFill>
              </a:rPr>
              <a:t>atmosphere</a:t>
            </a:r>
            <a:endParaRPr lang="en-US" sz="5400" b="1" dirty="0">
              <a:solidFill>
                <a:schemeClr val="tx2">
                  <a:lumMod val="60000"/>
                  <a:lumOff val="40000"/>
                </a:schemeClr>
              </a:solidFill>
            </a:endParaRPr>
          </a:p>
        </p:txBody>
      </p:sp>
      <p:cxnSp>
        <p:nvCxnSpPr>
          <p:cNvPr id="7" name="Straight Arrow Connector 6"/>
          <p:cNvCxnSpPr/>
          <p:nvPr/>
        </p:nvCxnSpPr>
        <p:spPr>
          <a:xfrm>
            <a:off x="3400458" y="1600200"/>
            <a:ext cx="0" cy="838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90800" y="1676400"/>
            <a:ext cx="771558" cy="369332"/>
          </a:xfrm>
          <a:prstGeom prst="rect">
            <a:avLst/>
          </a:prstGeom>
          <a:noFill/>
        </p:spPr>
        <p:txBody>
          <a:bodyPr wrap="none" rtlCol="0">
            <a:spAutoFit/>
          </a:bodyPr>
          <a:lstStyle/>
          <a:p>
            <a:r>
              <a:rPr lang="en-US" b="1" dirty="0" err="1" smtClean="0">
                <a:solidFill>
                  <a:schemeClr val="tx2">
                    <a:lumMod val="60000"/>
                    <a:lumOff val="40000"/>
                  </a:schemeClr>
                </a:solidFill>
              </a:rPr>
              <a:t>precip</a:t>
            </a:r>
            <a:endParaRPr lang="en-US" b="1" dirty="0">
              <a:solidFill>
                <a:schemeClr val="tx2">
                  <a:lumMod val="60000"/>
                  <a:lumOff val="40000"/>
                </a:schemeClr>
              </a:solidFill>
            </a:endParaRPr>
          </a:p>
        </p:txBody>
      </p:sp>
      <p:sp>
        <p:nvSpPr>
          <p:cNvPr id="10" name="TextBox 9"/>
          <p:cNvSpPr txBox="1"/>
          <p:nvPr/>
        </p:nvSpPr>
        <p:spPr>
          <a:xfrm>
            <a:off x="3429000" y="1676400"/>
            <a:ext cx="1356462" cy="369332"/>
          </a:xfrm>
          <a:prstGeom prst="rect">
            <a:avLst/>
          </a:prstGeom>
          <a:noFill/>
        </p:spPr>
        <p:txBody>
          <a:bodyPr wrap="none" rtlCol="0">
            <a:spAutoFit/>
          </a:bodyPr>
          <a:lstStyle/>
          <a:p>
            <a:r>
              <a:rPr lang="en-US" b="1" dirty="0" smtClean="0">
                <a:solidFill>
                  <a:schemeClr val="tx2">
                    <a:lumMod val="60000"/>
                    <a:lumOff val="40000"/>
                  </a:schemeClr>
                </a:solidFill>
              </a:rPr>
              <a:t>379,000,000</a:t>
            </a:r>
            <a:endParaRPr lang="en-US" b="1" dirty="0">
              <a:solidFill>
                <a:schemeClr val="tx2">
                  <a:lumMod val="60000"/>
                  <a:lumOff val="40000"/>
                </a:schemeClr>
              </a:solidFill>
            </a:endParaRPr>
          </a:p>
        </p:txBody>
      </p:sp>
      <p:cxnSp>
        <p:nvCxnSpPr>
          <p:cNvPr id="11" name="Straight Arrow Connector 10"/>
          <p:cNvCxnSpPr/>
          <p:nvPr/>
        </p:nvCxnSpPr>
        <p:spPr>
          <a:xfrm flipV="1">
            <a:off x="914400" y="1600200"/>
            <a:ext cx="0" cy="9144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05738" y="1992868"/>
            <a:ext cx="1356462" cy="369332"/>
          </a:xfrm>
          <a:prstGeom prst="rect">
            <a:avLst/>
          </a:prstGeom>
          <a:noFill/>
        </p:spPr>
        <p:txBody>
          <a:bodyPr wrap="none" rtlCol="0">
            <a:spAutoFit/>
          </a:bodyPr>
          <a:lstStyle/>
          <a:p>
            <a:r>
              <a:rPr lang="en-US" b="1" dirty="0" smtClean="0">
                <a:solidFill>
                  <a:schemeClr val="tx2">
                    <a:lumMod val="60000"/>
                    <a:lumOff val="40000"/>
                  </a:schemeClr>
                </a:solidFill>
              </a:rPr>
              <a:t>320,000,000</a:t>
            </a:r>
            <a:endParaRPr lang="en-US" b="1" dirty="0">
              <a:solidFill>
                <a:schemeClr val="tx2">
                  <a:lumMod val="60000"/>
                  <a:lumOff val="40000"/>
                </a:schemeClr>
              </a:solidFill>
            </a:endParaRPr>
          </a:p>
        </p:txBody>
      </p:sp>
      <p:cxnSp>
        <p:nvCxnSpPr>
          <p:cNvPr id="15" name="Straight Arrow Connector 14"/>
          <p:cNvCxnSpPr/>
          <p:nvPr/>
        </p:nvCxnSpPr>
        <p:spPr>
          <a:xfrm flipV="1">
            <a:off x="6019800" y="1600200"/>
            <a:ext cx="0" cy="9144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34000" y="1992868"/>
            <a:ext cx="641779" cy="369332"/>
          </a:xfrm>
          <a:prstGeom prst="rect">
            <a:avLst/>
          </a:prstGeom>
          <a:noFill/>
        </p:spPr>
        <p:txBody>
          <a:bodyPr wrap="none" rtlCol="0">
            <a:spAutoFit/>
          </a:bodyPr>
          <a:lstStyle/>
          <a:p>
            <a:r>
              <a:rPr lang="en-US" b="1" dirty="0" err="1" smtClean="0">
                <a:solidFill>
                  <a:schemeClr val="tx2">
                    <a:lumMod val="60000"/>
                    <a:lumOff val="40000"/>
                  </a:schemeClr>
                </a:solidFill>
              </a:rPr>
              <a:t>evap</a:t>
            </a:r>
            <a:endParaRPr lang="en-US" b="1" dirty="0">
              <a:solidFill>
                <a:schemeClr val="tx2">
                  <a:lumMod val="60000"/>
                  <a:lumOff val="40000"/>
                </a:schemeClr>
              </a:solidFill>
            </a:endParaRPr>
          </a:p>
        </p:txBody>
      </p:sp>
      <p:sp>
        <p:nvSpPr>
          <p:cNvPr id="17" name="TextBox 16"/>
          <p:cNvSpPr txBox="1"/>
          <p:nvPr/>
        </p:nvSpPr>
        <p:spPr>
          <a:xfrm>
            <a:off x="6040377" y="1992868"/>
            <a:ext cx="1122423" cy="369332"/>
          </a:xfrm>
          <a:prstGeom prst="rect">
            <a:avLst/>
          </a:prstGeom>
          <a:noFill/>
        </p:spPr>
        <p:txBody>
          <a:bodyPr wrap="none" rtlCol="0">
            <a:spAutoFit/>
          </a:bodyPr>
          <a:lstStyle/>
          <a:p>
            <a:r>
              <a:rPr lang="en-US" b="1" dirty="0" smtClean="0">
                <a:solidFill>
                  <a:schemeClr val="tx2">
                    <a:lumMod val="60000"/>
                    <a:lumOff val="40000"/>
                  </a:schemeClr>
                </a:solidFill>
              </a:rPr>
              <a:t>7,200,000</a:t>
            </a:r>
            <a:endParaRPr lang="en-US" b="1" dirty="0">
              <a:solidFill>
                <a:schemeClr val="tx2">
                  <a:lumMod val="60000"/>
                  <a:lumOff val="40000"/>
                </a:schemeClr>
              </a:solidFill>
            </a:endParaRPr>
          </a:p>
        </p:txBody>
      </p:sp>
      <p:sp>
        <p:nvSpPr>
          <p:cNvPr id="18" name="Rectangle 17"/>
          <p:cNvSpPr/>
          <p:nvPr/>
        </p:nvSpPr>
        <p:spPr>
          <a:xfrm>
            <a:off x="533400" y="2514600"/>
            <a:ext cx="6324600" cy="12954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752600" y="2362200"/>
            <a:ext cx="5181600" cy="923330"/>
          </a:xfrm>
          <a:prstGeom prst="rect">
            <a:avLst/>
          </a:prstGeom>
          <a:noFill/>
        </p:spPr>
        <p:txBody>
          <a:bodyPr wrap="square" rtlCol="0">
            <a:spAutoFit/>
          </a:bodyPr>
          <a:lstStyle/>
          <a:p>
            <a:r>
              <a:rPr lang="en-US" sz="5400" b="1" dirty="0">
                <a:solidFill>
                  <a:schemeClr val="accent3">
                    <a:lumMod val="75000"/>
                  </a:schemeClr>
                </a:solidFill>
              </a:rPr>
              <a:t>s</a:t>
            </a:r>
            <a:r>
              <a:rPr lang="en-US" sz="5400" b="1" dirty="0" smtClean="0">
                <a:solidFill>
                  <a:schemeClr val="accent3">
                    <a:lumMod val="75000"/>
                  </a:schemeClr>
                </a:solidFill>
              </a:rPr>
              <a:t>urface water</a:t>
            </a:r>
            <a:endParaRPr lang="en-US" sz="5400" b="1" dirty="0">
              <a:solidFill>
                <a:schemeClr val="accent3">
                  <a:lumMod val="75000"/>
                </a:schemeClr>
              </a:solidFill>
            </a:endParaRPr>
          </a:p>
        </p:txBody>
      </p:sp>
      <p:cxnSp>
        <p:nvCxnSpPr>
          <p:cNvPr id="22" name="Straight Arrow Connector 21"/>
          <p:cNvCxnSpPr/>
          <p:nvPr/>
        </p:nvCxnSpPr>
        <p:spPr>
          <a:xfrm flipV="1">
            <a:off x="8588020" y="1600200"/>
            <a:ext cx="0" cy="9144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305800" y="1230868"/>
            <a:ext cx="587020" cy="369332"/>
          </a:xfrm>
          <a:prstGeom prst="rect">
            <a:avLst/>
          </a:prstGeom>
          <a:noFill/>
        </p:spPr>
        <p:txBody>
          <a:bodyPr wrap="none" rtlCol="0">
            <a:spAutoFit/>
          </a:bodyPr>
          <a:lstStyle/>
          <a:p>
            <a:r>
              <a:rPr lang="en-US" b="1" dirty="0" smtClean="0">
                <a:solidFill>
                  <a:schemeClr val="tx2">
                    <a:lumMod val="60000"/>
                    <a:lumOff val="40000"/>
                  </a:schemeClr>
                </a:solidFill>
              </a:rPr>
              <a:t>86%</a:t>
            </a:r>
            <a:endParaRPr lang="en-US" b="1" dirty="0">
              <a:solidFill>
                <a:schemeClr val="tx2">
                  <a:lumMod val="60000"/>
                  <a:lumOff val="40000"/>
                </a:schemeClr>
              </a:solidFill>
            </a:endParaRPr>
          </a:p>
        </p:txBody>
      </p:sp>
      <p:sp>
        <p:nvSpPr>
          <p:cNvPr id="24" name="TextBox 23"/>
          <p:cNvSpPr txBox="1"/>
          <p:nvPr/>
        </p:nvSpPr>
        <p:spPr>
          <a:xfrm>
            <a:off x="1600200" y="3087469"/>
            <a:ext cx="4604179" cy="646331"/>
          </a:xfrm>
          <a:prstGeom prst="rect">
            <a:avLst/>
          </a:prstGeom>
          <a:noFill/>
        </p:spPr>
        <p:txBody>
          <a:bodyPr wrap="square" rtlCol="0">
            <a:spAutoFit/>
          </a:bodyPr>
          <a:lstStyle/>
          <a:p>
            <a:r>
              <a:rPr lang="en-US" dirty="0" smtClean="0">
                <a:solidFill>
                  <a:schemeClr val="accent3">
                    <a:lumMod val="75000"/>
                  </a:schemeClr>
                </a:solidFill>
              </a:rPr>
              <a:t>47,200,000 into lakes and rivers from runoff</a:t>
            </a:r>
          </a:p>
          <a:p>
            <a:r>
              <a:rPr lang="en-US" dirty="0" smtClean="0">
                <a:solidFill>
                  <a:schemeClr val="accent3">
                    <a:lumMod val="75000"/>
                  </a:schemeClr>
                </a:solidFill>
              </a:rPr>
              <a:t>  4,700,000 into lakes and rivers from rainfall</a:t>
            </a:r>
            <a:endParaRPr lang="en-US" dirty="0">
              <a:solidFill>
                <a:schemeClr val="accent3">
                  <a:lumMod val="75000"/>
                </a:schemeClr>
              </a:solidFill>
            </a:endParaRPr>
          </a:p>
        </p:txBody>
      </p:sp>
      <p:sp>
        <p:nvSpPr>
          <p:cNvPr id="25" name="TextBox 24"/>
          <p:cNvSpPr txBox="1"/>
          <p:nvPr/>
        </p:nvSpPr>
        <p:spPr>
          <a:xfrm>
            <a:off x="7086600" y="304800"/>
            <a:ext cx="1828800" cy="830997"/>
          </a:xfrm>
          <a:prstGeom prst="rect">
            <a:avLst/>
          </a:prstGeom>
          <a:noFill/>
        </p:spPr>
        <p:txBody>
          <a:bodyPr wrap="square" rtlCol="0">
            <a:spAutoFit/>
          </a:bodyPr>
          <a:lstStyle/>
          <a:p>
            <a:pPr algn="ctr"/>
            <a:r>
              <a:rPr lang="en-US" sz="1600" b="1" dirty="0" smtClean="0">
                <a:solidFill>
                  <a:schemeClr val="tx2">
                    <a:lumMod val="60000"/>
                    <a:lumOff val="40000"/>
                  </a:schemeClr>
                </a:solidFill>
              </a:rPr>
              <a:t>All numbers in acre-feet per year</a:t>
            </a:r>
          </a:p>
          <a:p>
            <a:pPr algn="ctr"/>
            <a:r>
              <a:rPr lang="en-US" sz="1600" b="1" dirty="0">
                <a:solidFill>
                  <a:schemeClr val="tx2">
                    <a:lumMod val="60000"/>
                    <a:lumOff val="40000"/>
                  </a:schemeClr>
                </a:solidFill>
              </a:rPr>
              <a:t>f</a:t>
            </a:r>
            <a:r>
              <a:rPr lang="en-US" sz="1600" b="1" dirty="0" smtClean="0">
                <a:solidFill>
                  <a:schemeClr val="tx2">
                    <a:lumMod val="60000"/>
                    <a:lumOff val="40000"/>
                  </a:schemeClr>
                </a:solidFill>
              </a:rPr>
              <a:t>or Texas</a:t>
            </a:r>
            <a:endParaRPr lang="en-US" sz="1600" b="1" dirty="0">
              <a:solidFill>
                <a:schemeClr val="tx2">
                  <a:lumMod val="60000"/>
                  <a:lumOff val="40000"/>
                </a:schemeClr>
              </a:solidFill>
            </a:endParaRPr>
          </a:p>
        </p:txBody>
      </p:sp>
      <p:sp>
        <p:nvSpPr>
          <p:cNvPr id="26" name="Rectangle 25"/>
          <p:cNvSpPr/>
          <p:nvPr/>
        </p:nvSpPr>
        <p:spPr>
          <a:xfrm>
            <a:off x="533400" y="4648200"/>
            <a:ext cx="6324600" cy="12954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752600" y="4791670"/>
            <a:ext cx="5181600" cy="923330"/>
          </a:xfrm>
          <a:prstGeom prst="rect">
            <a:avLst/>
          </a:prstGeom>
          <a:noFill/>
        </p:spPr>
        <p:txBody>
          <a:bodyPr wrap="square" rtlCol="0">
            <a:spAutoFit/>
          </a:bodyPr>
          <a:lstStyle/>
          <a:p>
            <a:r>
              <a:rPr lang="en-US" sz="5400" b="1" dirty="0" smtClean="0">
                <a:solidFill>
                  <a:schemeClr val="bg2">
                    <a:lumMod val="50000"/>
                  </a:schemeClr>
                </a:solidFill>
              </a:rPr>
              <a:t>groundwater</a:t>
            </a:r>
            <a:endParaRPr lang="en-US" sz="5400" b="1" dirty="0">
              <a:solidFill>
                <a:schemeClr val="bg2">
                  <a:lumMod val="50000"/>
                </a:schemeClr>
              </a:solidFill>
            </a:endParaRPr>
          </a:p>
        </p:txBody>
      </p:sp>
      <p:cxnSp>
        <p:nvCxnSpPr>
          <p:cNvPr id="28" name="Straight Arrow Connector 27"/>
          <p:cNvCxnSpPr/>
          <p:nvPr/>
        </p:nvCxnSpPr>
        <p:spPr>
          <a:xfrm>
            <a:off x="2306577" y="3810000"/>
            <a:ext cx="0" cy="838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163577" y="3897868"/>
            <a:ext cx="1013675" cy="369332"/>
          </a:xfrm>
          <a:prstGeom prst="rect">
            <a:avLst/>
          </a:prstGeom>
          <a:noFill/>
        </p:spPr>
        <p:txBody>
          <a:bodyPr wrap="none" rtlCol="0">
            <a:spAutoFit/>
          </a:bodyPr>
          <a:lstStyle/>
          <a:p>
            <a:r>
              <a:rPr lang="en-US" b="1" dirty="0" smtClean="0">
                <a:solidFill>
                  <a:schemeClr val="tx2">
                    <a:lumMod val="60000"/>
                    <a:lumOff val="40000"/>
                  </a:schemeClr>
                </a:solidFill>
              </a:rPr>
              <a:t>recharge</a:t>
            </a:r>
            <a:endParaRPr lang="en-US" b="1" dirty="0">
              <a:solidFill>
                <a:schemeClr val="tx2">
                  <a:lumMod val="60000"/>
                  <a:lumOff val="40000"/>
                </a:schemeClr>
              </a:solidFill>
            </a:endParaRPr>
          </a:p>
        </p:txBody>
      </p:sp>
      <p:sp>
        <p:nvSpPr>
          <p:cNvPr id="30" name="TextBox 29"/>
          <p:cNvSpPr txBox="1"/>
          <p:nvPr/>
        </p:nvSpPr>
        <p:spPr>
          <a:xfrm>
            <a:off x="2306577" y="3897868"/>
            <a:ext cx="1122423" cy="369332"/>
          </a:xfrm>
          <a:prstGeom prst="rect">
            <a:avLst/>
          </a:prstGeom>
          <a:noFill/>
        </p:spPr>
        <p:txBody>
          <a:bodyPr wrap="none" rtlCol="0">
            <a:spAutoFit/>
          </a:bodyPr>
          <a:lstStyle/>
          <a:p>
            <a:r>
              <a:rPr lang="en-US" b="1" dirty="0" smtClean="0">
                <a:solidFill>
                  <a:schemeClr val="tx2">
                    <a:lumMod val="60000"/>
                    <a:lumOff val="40000"/>
                  </a:schemeClr>
                </a:solidFill>
              </a:rPr>
              <a:t>5,100,000</a:t>
            </a:r>
            <a:endParaRPr lang="en-US" b="1" dirty="0">
              <a:solidFill>
                <a:schemeClr val="tx2">
                  <a:lumMod val="60000"/>
                  <a:lumOff val="40000"/>
                </a:schemeClr>
              </a:solidFill>
            </a:endParaRPr>
          </a:p>
        </p:txBody>
      </p:sp>
      <p:cxnSp>
        <p:nvCxnSpPr>
          <p:cNvPr id="31" name="Straight Arrow Connector 30"/>
          <p:cNvCxnSpPr/>
          <p:nvPr/>
        </p:nvCxnSpPr>
        <p:spPr>
          <a:xfrm>
            <a:off x="8610600" y="3810000"/>
            <a:ext cx="0" cy="838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343666" y="4659868"/>
            <a:ext cx="647934" cy="369332"/>
          </a:xfrm>
          <a:prstGeom prst="rect">
            <a:avLst/>
          </a:prstGeom>
          <a:noFill/>
        </p:spPr>
        <p:txBody>
          <a:bodyPr wrap="none" rtlCol="0">
            <a:spAutoFit/>
          </a:bodyPr>
          <a:lstStyle/>
          <a:p>
            <a:r>
              <a:rPr lang="en-US" b="1" dirty="0">
                <a:solidFill>
                  <a:schemeClr val="tx2">
                    <a:lumMod val="60000"/>
                    <a:lumOff val="40000"/>
                  </a:schemeClr>
                </a:solidFill>
              </a:rPr>
              <a:t>1</a:t>
            </a:r>
            <a:r>
              <a:rPr lang="en-US" b="1" dirty="0" smtClean="0">
                <a:solidFill>
                  <a:schemeClr val="tx2">
                    <a:lumMod val="60000"/>
                    <a:lumOff val="40000"/>
                  </a:schemeClr>
                </a:solidFill>
              </a:rPr>
              <a:t>.3%</a:t>
            </a:r>
            <a:endParaRPr lang="en-US" b="1" dirty="0">
              <a:solidFill>
                <a:schemeClr val="tx2">
                  <a:lumMod val="60000"/>
                  <a:lumOff val="40000"/>
                </a:schemeClr>
              </a:solidFill>
            </a:endParaRPr>
          </a:p>
        </p:txBody>
      </p:sp>
      <p:cxnSp>
        <p:nvCxnSpPr>
          <p:cNvPr id="7173" name="Elbow Connector 7172"/>
          <p:cNvCxnSpPr/>
          <p:nvPr/>
        </p:nvCxnSpPr>
        <p:spPr>
          <a:xfrm rot="16200000" flipH="1">
            <a:off x="5924551" y="4514850"/>
            <a:ext cx="2362200" cy="495299"/>
          </a:xfrm>
          <a:prstGeom prst="bentConnector3">
            <a:avLst>
              <a:gd name="adj1" fmla="val 230"/>
            </a:avLst>
          </a:prstGeom>
          <a:ln w="66675">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5125977" y="3773270"/>
            <a:ext cx="0" cy="886598"/>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982977" y="4126468"/>
            <a:ext cx="1051378" cy="369332"/>
          </a:xfrm>
          <a:prstGeom prst="rect">
            <a:avLst/>
          </a:prstGeom>
          <a:noFill/>
        </p:spPr>
        <p:txBody>
          <a:bodyPr wrap="none" rtlCol="0">
            <a:spAutoFit/>
          </a:bodyPr>
          <a:lstStyle/>
          <a:p>
            <a:r>
              <a:rPr lang="en-US" b="1" dirty="0" err="1" smtClean="0">
                <a:solidFill>
                  <a:schemeClr val="tx2">
                    <a:lumMod val="60000"/>
                    <a:lumOff val="40000"/>
                  </a:schemeClr>
                </a:solidFill>
              </a:rPr>
              <a:t>baseflow</a:t>
            </a:r>
            <a:endParaRPr lang="en-US" b="1" dirty="0">
              <a:solidFill>
                <a:schemeClr val="tx2">
                  <a:lumMod val="60000"/>
                  <a:lumOff val="40000"/>
                </a:schemeClr>
              </a:solidFill>
            </a:endParaRPr>
          </a:p>
        </p:txBody>
      </p:sp>
      <p:sp>
        <p:nvSpPr>
          <p:cNvPr id="53" name="TextBox 52"/>
          <p:cNvSpPr txBox="1"/>
          <p:nvPr/>
        </p:nvSpPr>
        <p:spPr>
          <a:xfrm>
            <a:off x="5125977" y="4126468"/>
            <a:ext cx="1122423" cy="369332"/>
          </a:xfrm>
          <a:prstGeom prst="rect">
            <a:avLst/>
          </a:prstGeom>
          <a:noFill/>
        </p:spPr>
        <p:txBody>
          <a:bodyPr wrap="none" rtlCol="0">
            <a:spAutoFit/>
          </a:bodyPr>
          <a:lstStyle/>
          <a:p>
            <a:r>
              <a:rPr lang="en-US" b="1" dirty="0" smtClean="0">
                <a:solidFill>
                  <a:schemeClr val="tx2">
                    <a:lumMod val="60000"/>
                    <a:lumOff val="40000"/>
                  </a:schemeClr>
                </a:solidFill>
              </a:rPr>
              <a:t>1,300,000</a:t>
            </a:r>
            <a:endParaRPr lang="en-US" b="1" dirty="0">
              <a:solidFill>
                <a:schemeClr val="tx2">
                  <a:lumMod val="60000"/>
                  <a:lumOff val="40000"/>
                </a:schemeClr>
              </a:solidFill>
            </a:endParaRPr>
          </a:p>
        </p:txBody>
      </p:sp>
      <p:sp>
        <p:nvSpPr>
          <p:cNvPr id="61" name="TextBox 60"/>
          <p:cNvSpPr txBox="1"/>
          <p:nvPr/>
        </p:nvSpPr>
        <p:spPr>
          <a:xfrm>
            <a:off x="5120123" y="5943600"/>
            <a:ext cx="2423677" cy="369332"/>
          </a:xfrm>
          <a:prstGeom prst="rect">
            <a:avLst/>
          </a:prstGeom>
          <a:noFill/>
        </p:spPr>
        <p:txBody>
          <a:bodyPr wrap="none" rtlCol="0">
            <a:spAutoFit/>
          </a:bodyPr>
          <a:lstStyle/>
          <a:p>
            <a:r>
              <a:rPr lang="en-US" b="1" dirty="0" smtClean="0">
                <a:solidFill>
                  <a:schemeClr val="tx2">
                    <a:lumMod val="60000"/>
                    <a:lumOff val="40000"/>
                  </a:schemeClr>
                </a:solidFill>
              </a:rPr>
              <a:t>Texas coast: 35,000,000</a:t>
            </a:r>
            <a:endParaRPr lang="en-US" b="1" dirty="0">
              <a:solidFill>
                <a:schemeClr val="tx2">
                  <a:lumMod val="60000"/>
                  <a:lumOff val="40000"/>
                </a:schemeClr>
              </a:solidFill>
            </a:endParaRPr>
          </a:p>
        </p:txBody>
      </p:sp>
      <p:cxnSp>
        <p:nvCxnSpPr>
          <p:cNvPr id="64" name="Elbow Connector 63"/>
          <p:cNvCxnSpPr/>
          <p:nvPr/>
        </p:nvCxnSpPr>
        <p:spPr>
          <a:xfrm rot="16200000" flipH="1">
            <a:off x="5734736" y="4210736"/>
            <a:ext cx="3313329" cy="1066798"/>
          </a:xfrm>
          <a:prstGeom prst="bentConnector3">
            <a:avLst>
              <a:gd name="adj1" fmla="val -464"/>
            </a:avLst>
          </a:prstGeom>
          <a:ln w="66675">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715000" y="6412468"/>
            <a:ext cx="2411109" cy="369332"/>
          </a:xfrm>
          <a:prstGeom prst="rect">
            <a:avLst/>
          </a:prstGeom>
          <a:noFill/>
        </p:spPr>
        <p:txBody>
          <a:bodyPr wrap="none" rtlCol="0">
            <a:spAutoFit/>
          </a:bodyPr>
          <a:lstStyle/>
          <a:p>
            <a:r>
              <a:rPr lang="en-US" b="1" dirty="0" smtClean="0">
                <a:solidFill>
                  <a:schemeClr val="tx2">
                    <a:lumMod val="60000"/>
                    <a:lumOff val="40000"/>
                  </a:schemeClr>
                </a:solidFill>
              </a:rPr>
              <a:t>Other states: 9,300,000</a:t>
            </a:r>
            <a:endParaRPr lang="en-US" b="1" dirty="0">
              <a:solidFill>
                <a:schemeClr val="tx2">
                  <a:lumMod val="60000"/>
                  <a:lumOff val="40000"/>
                </a:schemeClr>
              </a:solidFill>
            </a:endParaRPr>
          </a:p>
        </p:txBody>
      </p:sp>
      <p:sp>
        <p:nvSpPr>
          <p:cNvPr id="7199" name="TextBox 7198"/>
          <p:cNvSpPr txBox="1"/>
          <p:nvPr/>
        </p:nvSpPr>
        <p:spPr>
          <a:xfrm>
            <a:off x="457200" y="6400800"/>
            <a:ext cx="3454151" cy="369332"/>
          </a:xfrm>
          <a:prstGeom prst="rect">
            <a:avLst/>
          </a:prstGeom>
          <a:noFill/>
        </p:spPr>
        <p:txBody>
          <a:bodyPr wrap="none" rtlCol="0">
            <a:spAutoFit/>
          </a:bodyPr>
          <a:lstStyle/>
          <a:p>
            <a:r>
              <a:rPr lang="en-US" b="1" dirty="0" smtClean="0">
                <a:solidFill>
                  <a:schemeClr val="bg1">
                    <a:lumMod val="50000"/>
                  </a:schemeClr>
                </a:solidFill>
              </a:rPr>
              <a:t>data from Ward and Valdes (1995)</a:t>
            </a:r>
            <a:endParaRPr lang="en-US" b="1" dirty="0">
              <a:solidFill>
                <a:schemeClr val="bg1">
                  <a:lumMod val="50000"/>
                </a:schemeClr>
              </a:solidFill>
            </a:endParaRPr>
          </a:p>
        </p:txBody>
      </p:sp>
      <p:cxnSp>
        <p:nvCxnSpPr>
          <p:cNvPr id="71" name="Straight Arrow Connector 70"/>
          <p:cNvCxnSpPr/>
          <p:nvPr/>
        </p:nvCxnSpPr>
        <p:spPr>
          <a:xfrm>
            <a:off x="8610600" y="5562600"/>
            <a:ext cx="0" cy="838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8343666" y="6412468"/>
            <a:ext cx="587020" cy="369332"/>
          </a:xfrm>
          <a:prstGeom prst="rect">
            <a:avLst/>
          </a:prstGeom>
          <a:noFill/>
        </p:spPr>
        <p:txBody>
          <a:bodyPr wrap="none" rtlCol="0">
            <a:spAutoFit/>
          </a:bodyPr>
          <a:lstStyle/>
          <a:p>
            <a:r>
              <a:rPr lang="en-US" b="1" dirty="0" smtClean="0">
                <a:solidFill>
                  <a:schemeClr val="tx2">
                    <a:lumMod val="60000"/>
                    <a:lumOff val="40000"/>
                  </a:schemeClr>
                </a:solidFill>
              </a:rPr>
              <a:t>85%</a:t>
            </a:r>
            <a:endParaRPr lang="en-US" b="1" dirty="0">
              <a:solidFill>
                <a:schemeClr val="tx2">
                  <a:lumMod val="60000"/>
                  <a:lumOff val="40000"/>
                </a:schemeClr>
              </a:solidFill>
            </a:endParaRPr>
          </a:p>
        </p:txBody>
      </p:sp>
      <p:sp>
        <p:nvSpPr>
          <p:cNvPr id="2" name="Rectangle 1"/>
          <p:cNvSpPr/>
          <p:nvPr/>
        </p:nvSpPr>
        <p:spPr>
          <a:xfrm>
            <a:off x="533400" y="3810000"/>
            <a:ext cx="6324600" cy="213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313209" y="3773270"/>
            <a:ext cx="647934" cy="1255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2" descr="C:\Users\rmace\AppData\Local\Microsoft\Windows\Temporary Internet Files\Content.IE5\4Q43OSF2\MC90001347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1050" y="389229"/>
            <a:ext cx="1146658" cy="112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381000" y="1992868"/>
            <a:ext cx="410690" cy="369332"/>
          </a:xfrm>
          <a:prstGeom prst="rect">
            <a:avLst/>
          </a:prstGeom>
          <a:noFill/>
        </p:spPr>
        <p:txBody>
          <a:bodyPr wrap="none" rtlCol="0">
            <a:spAutoFit/>
          </a:bodyPr>
          <a:lstStyle/>
          <a:p>
            <a:r>
              <a:rPr lang="en-US" b="1" dirty="0" smtClean="0">
                <a:solidFill>
                  <a:schemeClr val="tx2">
                    <a:lumMod val="60000"/>
                    <a:lumOff val="40000"/>
                  </a:schemeClr>
                </a:solidFill>
              </a:rPr>
              <a:t>ET</a:t>
            </a:r>
            <a:endParaRPr lang="en-US" b="1" dirty="0">
              <a:solidFill>
                <a:schemeClr val="tx2">
                  <a:lumMod val="60000"/>
                  <a:lumOff val="40000"/>
                </a:schemeClr>
              </a:solidFill>
            </a:endParaRPr>
          </a:p>
        </p:txBody>
      </p:sp>
    </p:spTree>
    <p:extLst>
      <p:ext uri="{BB962C8B-B14F-4D97-AF65-F5344CB8AC3E}">
        <p14:creationId xmlns:p14="http://schemas.microsoft.com/office/powerpoint/2010/main" val="110261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0" name="Picture 2" descr="124_2415"/>
          <p:cNvPicPr>
            <a:picLocks noChangeAspect="1" noChangeArrowheads="1"/>
          </p:cNvPicPr>
          <p:nvPr/>
        </p:nvPicPr>
        <p:blipFill>
          <a:blip r:embed="rId3" cstate="print"/>
          <a:srcRect/>
          <a:stretch>
            <a:fillRect/>
          </a:stretch>
        </p:blipFill>
        <p:spPr bwMode="auto">
          <a:xfrm>
            <a:off x="0" y="-76200"/>
            <a:ext cx="5257800" cy="7010400"/>
          </a:xfrm>
          <a:prstGeom prst="rect">
            <a:avLst/>
          </a:prstGeom>
          <a:noFill/>
          <a:ln w="9525">
            <a:noFill/>
            <a:miter lim="800000"/>
            <a:headEnd/>
            <a:tailEnd/>
          </a:ln>
        </p:spPr>
      </p:pic>
      <p:sp>
        <p:nvSpPr>
          <p:cNvPr id="2" name="TextBox 1"/>
          <p:cNvSpPr txBox="1"/>
          <p:nvPr/>
        </p:nvSpPr>
        <p:spPr>
          <a:xfrm>
            <a:off x="3048000" y="228600"/>
            <a:ext cx="6019800" cy="4216539"/>
          </a:xfrm>
          <a:prstGeom prst="rect">
            <a:avLst/>
          </a:prstGeom>
          <a:noFill/>
        </p:spPr>
        <p:txBody>
          <a:bodyPr wrap="square" rtlCol="0">
            <a:spAutoFit/>
          </a:bodyPr>
          <a:lstStyle/>
          <a:p>
            <a:pPr marL="571500" indent="-571500">
              <a:buFont typeface="Arial" panose="020B0604020202020204" pitchFamily="34" charset="0"/>
              <a:buChar char="•"/>
            </a:pPr>
            <a:r>
              <a:rPr lang="en-US" sz="2800" b="1" dirty="0" smtClean="0">
                <a:solidFill>
                  <a:schemeClr val="bg1">
                    <a:lumMod val="85000"/>
                  </a:schemeClr>
                </a:solidFill>
              </a:rPr>
              <a:t>Amalgam of Spanish, Mexican, and Texan law</a:t>
            </a:r>
          </a:p>
          <a:p>
            <a:pPr marL="571500" indent="-571500">
              <a:buFont typeface="Arial" panose="020B0604020202020204" pitchFamily="34" charset="0"/>
              <a:buChar char="•"/>
            </a:pPr>
            <a:r>
              <a:rPr lang="en-US" sz="2800" b="1" dirty="0" smtClean="0">
                <a:solidFill>
                  <a:schemeClr val="bg1">
                    <a:lumMod val="85000"/>
                  </a:schemeClr>
                </a:solidFill>
              </a:rPr>
              <a:t>Overland flow: private property</a:t>
            </a:r>
          </a:p>
          <a:p>
            <a:pPr marL="571500" indent="-571500">
              <a:buFont typeface="Arial" panose="020B0604020202020204" pitchFamily="34" charset="0"/>
              <a:buChar char="•"/>
            </a:pPr>
            <a:r>
              <a:rPr lang="en-US" sz="2800" b="1" dirty="0" smtClean="0">
                <a:solidFill>
                  <a:schemeClr val="bg1">
                    <a:lumMod val="85000"/>
                  </a:schemeClr>
                </a:solidFill>
              </a:rPr>
              <a:t>In a stream course: state property</a:t>
            </a:r>
          </a:p>
          <a:p>
            <a:pPr marL="1028700" lvl="1" indent="-571500">
              <a:buFont typeface="Arial" panose="020B0604020202020204" pitchFamily="34" charset="0"/>
              <a:buChar char="•"/>
            </a:pPr>
            <a:r>
              <a:rPr lang="en-US" sz="2000" b="1" dirty="0" smtClean="0">
                <a:solidFill>
                  <a:schemeClr val="bg1">
                    <a:lumMod val="85000"/>
                  </a:schemeClr>
                </a:solidFill>
              </a:rPr>
              <a:t>Unless you have a bed and banks permit</a:t>
            </a:r>
          </a:p>
          <a:p>
            <a:pPr marL="571500" indent="-571500">
              <a:buFont typeface="Arial" panose="020B0604020202020204" pitchFamily="34" charset="0"/>
              <a:buChar char="•"/>
            </a:pPr>
            <a:r>
              <a:rPr lang="en-US" sz="2800" b="1" dirty="0" smtClean="0">
                <a:solidFill>
                  <a:schemeClr val="bg1">
                    <a:lumMod val="85000"/>
                  </a:schemeClr>
                </a:solidFill>
              </a:rPr>
              <a:t>Prior appropriation</a:t>
            </a:r>
          </a:p>
          <a:p>
            <a:pPr marL="1028700" lvl="1" indent="-571500">
              <a:buFont typeface="Arial" panose="020B0604020202020204" pitchFamily="34" charset="0"/>
              <a:buChar char="•"/>
            </a:pPr>
            <a:r>
              <a:rPr lang="en-US" sz="2000" b="1" dirty="0" smtClean="0">
                <a:solidFill>
                  <a:schemeClr val="bg1">
                    <a:lumMod val="85000"/>
                  </a:schemeClr>
                </a:solidFill>
              </a:rPr>
              <a:t>1</a:t>
            </a:r>
            <a:r>
              <a:rPr lang="en-US" sz="2000" b="1" baseline="30000" dirty="0" smtClean="0">
                <a:solidFill>
                  <a:schemeClr val="bg1">
                    <a:lumMod val="85000"/>
                  </a:schemeClr>
                </a:solidFill>
              </a:rPr>
              <a:t>st</a:t>
            </a:r>
            <a:r>
              <a:rPr lang="en-US" sz="2000" b="1" dirty="0" smtClean="0">
                <a:solidFill>
                  <a:schemeClr val="bg1">
                    <a:lumMod val="85000"/>
                  </a:schemeClr>
                </a:solidFill>
              </a:rPr>
              <a:t> in time, 1</a:t>
            </a:r>
            <a:r>
              <a:rPr lang="en-US" sz="2000" b="1" baseline="30000" dirty="0" smtClean="0">
                <a:solidFill>
                  <a:schemeClr val="bg1">
                    <a:lumMod val="85000"/>
                  </a:schemeClr>
                </a:solidFill>
              </a:rPr>
              <a:t>st</a:t>
            </a:r>
            <a:r>
              <a:rPr lang="en-US" sz="2000" b="1" dirty="0" smtClean="0">
                <a:solidFill>
                  <a:schemeClr val="bg1">
                    <a:lumMod val="85000"/>
                  </a:schemeClr>
                </a:solidFill>
              </a:rPr>
              <a:t> in right</a:t>
            </a:r>
          </a:p>
          <a:p>
            <a:pPr marL="1028700" lvl="1" indent="-571500">
              <a:buFont typeface="Arial" panose="020B0604020202020204" pitchFamily="34" charset="0"/>
              <a:buChar char="•"/>
            </a:pPr>
            <a:r>
              <a:rPr lang="en-US" sz="2000" b="1" dirty="0" err="1" smtClean="0">
                <a:solidFill>
                  <a:schemeClr val="bg1">
                    <a:lumMod val="85000"/>
                  </a:schemeClr>
                </a:solidFill>
              </a:rPr>
              <a:t>Usufructable</a:t>
            </a:r>
            <a:endParaRPr lang="en-US" sz="2000" b="1" dirty="0" smtClean="0">
              <a:solidFill>
                <a:schemeClr val="bg1">
                  <a:lumMod val="85000"/>
                </a:schemeClr>
              </a:solidFill>
            </a:endParaRPr>
          </a:p>
          <a:p>
            <a:pPr marL="1028700" lvl="1" indent="-571500">
              <a:buFont typeface="Arial" panose="020B0604020202020204" pitchFamily="34" charset="0"/>
              <a:buChar char="•"/>
            </a:pPr>
            <a:r>
              <a:rPr lang="en-US" sz="2000" b="1" dirty="0" smtClean="0">
                <a:solidFill>
                  <a:schemeClr val="bg1">
                    <a:lumMod val="85000"/>
                  </a:schemeClr>
                </a:solidFill>
              </a:rPr>
              <a:t>Superior rights</a:t>
            </a:r>
          </a:p>
          <a:p>
            <a:pPr marL="571500" indent="-571500">
              <a:buFont typeface="Arial" panose="020B0604020202020204" pitchFamily="34" charset="0"/>
              <a:buChar char="•"/>
            </a:pPr>
            <a:r>
              <a:rPr lang="en-US" sz="2400" b="1" dirty="0" smtClean="0">
                <a:solidFill>
                  <a:schemeClr val="bg1">
                    <a:lumMod val="85000"/>
                  </a:schemeClr>
                </a:solidFill>
              </a:rPr>
              <a:t>Managed by Texas Commission of Environmental Quality</a:t>
            </a:r>
            <a:endParaRPr lang="en-US" sz="2400" b="1" dirty="0">
              <a:solidFill>
                <a:schemeClr val="bg1">
                  <a:lumMod val="85000"/>
                </a:schemeClr>
              </a:solidFill>
            </a:endParaRPr>
          </a:p>
        </p:txBody>
      </p:sp>
    </p:spTree>
    <p:extLst>
      <p:ext uri="{BB962C8B-B14F-4D97-AF65-F5344CB8AC3E}">
        <p14:creationId xmlns:p14="http://schemas.microsoft.com/office/powerpoint/2010/main" val="340046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watercyclehigh"/>
          <p:cNvPicPr>
            <a:picLocks noChangeAspect="1" noChangeArrowheads="1"/>
          </p:cNvPicPr>
          <p:nvPr/>
        </p:nvPicPr>
        <p:blipFill>
          <a:blip r:embed="rId2" cstate="print"/>
          <a:srcRect/>
          <a:stretch>
            <a:fillRect/>
          </a:stretch>
        </p:blipFill>
        <p:spPr bwMode="auto">
          <a:xfrm>
            <a:off x="304800" y="304799"/>
            <a:ext cx="8610600" cy="5991225"/>
          </a:xfrm>
          <a:prstGeom prst="rect">
            <a:avLst/>
          </a:prstGeom>
          <a:noFill/>
          <a:ln w="9525">
            <a:noFill/>
            <a:miter lim="800000"/>
            <a:headEnd/>
            <a:tailEnd/>
          </a:ln>
        </p:spPr>
      </p:pic>
      <p:sp>
        <p:nvSpPr>
          <p:cNvPr id="2" name="Oval 1"/>
          <p:cNvSpPr/>
          <p:nvPr/>
        </p:nvSpPr>
        <p:spPr>
          <a:xfrm rot="1167620">
            <a:off x="-227237" y="4264942"/>
            <a:ext cx="6571667" cy="1960416"/>
          </a:xfrm>
          <a:prstGeom prst="ellipse">
            <a:avLst/>
          </a:prstGeom>
          <a:noFill/>
          <a:ln w="196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sers\rmace\AppData\Local\Microsoft\Windows\Temporary Internet Files\Content.IE5\Z4CJY1HH\MM900174000[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144161">
            <a:off x="267690" y="4346641"/>
            <a:ext cx="1219200" cy="78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43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cstate="print"/>
          <a:srcRect/>
          <a:stretch>
            <a:fillRect/>
          </a:stretch>
        </p:blipFill>
        <p:spPr bwMode="auto">
          <a:xfrm>
            <a:off x="3179763" y="152400"/>
            <a:ext cx="4186237" cy="6583363"/>
          </a:xfrm>
          <a:prstGeom prst="rect">
            <a:avLst/>
          </a:prstGeom>
          <a:noFill/>
          <a:ln w="9525">
            <a:noFill/>
            <a:miter lim="800000"/>
            <a:headEnd/>
            <a:tailEnd/>
          </a:ln>
        </p:spPr>
      </p:pic>
      <p:pic>
        <p:nvPicPr>
          <p:cNvPr id="778243" name="Picture 3"/>
          <p:cNvPicPr>
            <a:picLocks noChangeAspect="1" noChangeArrowheads="1"/>
          </p:cNvPicPr>
          <p:nvPr/>
        </p:nvPicPr>
        <p:blipFill>
          <a:blip r:embed="rId4" cstate="print"/>
          <a:srcRect/>
          <a:stretch>
            <a:fillRect/>
          </a:stretch>
        </p:blipFill>
        <p:spPr bwMode="auto">
          <a:xfrm>
            <a:off x="1955800" y="609600"/>
            <a:ext cx="4930775" cy="2998788"/>
          </a:xfrm>
          <a:prstGeom prst="rect">
            <a:avLst/>
          </a:prstGeom>
          <a:noFill/>
          <a:ln w="9525">
            <a:noFill/>
            <a:miter lim="800000"/>
            <a:headEnd/>
            <a:tailEnd/>
          </a:ln>
        </p:spPr>
      </p:pic>
      <p:sp>
        <p:nvSpPr>
          <p:cNvPr id="778244" name="Rectangle 4"/>
          <p:cNvSpPr>
            <a:spLocks noChangeArrowheads="1"/>
          </p:cNvSpPr>
          <p:nvPr/>
        </p:nvSpPr>
        <p:spPr bwMode="auto">
          <a:xfrm>
            <a:off x="304800" y="2819400"/>
            <a:ext cx="1574800" cy="457200"/>
          </a:xfrm>
          <a:prstGeom prst="rect">
            <a:avLst/>
          </a:prstGeom>
          <a:noFill/>
          <a:ln w="9525">
            <a:noFill/>
            <a:miter lim="800000"/>
            <a:headEnd/>
            <a:tailEnd/>
          </a:ln>
        </p:spPr>
        <p:txBody>
          <a:bodyPr wrap="none">
            <a:spAutoFit/>
          </a:bodyPr>
          <a:lstStyle/>
          <a:p>
            <a:pPr eaLnBrk="0" hangingPunct="0"/>
            <a:r>
              <a:rPr lang="en-US" sz="2400" b="1">
                <a:solidFill>
                  <a:srgbClr val="0000CC"/>
                </a:solidFill>
              </a:rPr>
              <a:t>Recharge</a:t>
            </a:r>
            <a:endParaRPr lang="en-US" sz="2000">
              <a:solidFill>
                <a:srgbClr val="0000CC"/>
              </a:solidFill>
            </a:endParaRPr>
          </a:p>
        </p:txBody>
      </p:sp>
      <p:pic>
        <p:nvPicPr>
          <p:cNvPr id="778245" name="Picture 5"/>
          <p:cNvPicPr>
            <a:picLocks noChangeAspect="1" noChangeArrowheads="1"/>
          </p:cNvPicPr>
          <p:nvPr/>
        </p:nvPicPr>
        <p:blipFill>
          <a:blip r:embed="rId5" cstate="print"/>
          <a:srcRect/>
          <a:stretch>
            <a:fillRect/>
          </a:stretch>
        </p:blipFill>
        <p:spPr bwMode="auto">
          <a:xfrm>
            <a:off x="2438400" y="3581400"/>
            <a:ext cx="5029200" cy="2352675"/>
          </a:xfrm>
          <a:prstGeom prst="rect">
            <a:avLst/>
          </a:prstGeom>
          <a:noFill/>
          <a:ln w="9525">
            <a:noFill/>
            <a:miter lim="800000"/>
            <a:headEnd/>
            <a:tailEnd/>
          </a:ln>
        </p:spPr>
      </p:pic>
      <p:sp>
        <p:nvSpPr>
          <p:cNvPr id="778246" name="Rectangle 6"/>
          <p:cNvSpPr>
            <a:spLocks noChangeArrowheads="1"/>
          </p:cNvSpPr>
          <p:nvPr/>
        </p:nvSpPr>
        <p:spPr bwMode="auto">
          <a:xfrm>
            <a:off x="1117600" y="4038600"/>
            <a:ext cx="1250950" cy="457200"/>
          </a:xfrm>
          <a:prstGeom prst="rect">
            <a:avLst/>
          </a:prstGeom>
          <a:noFill/>
          <a:ln w="9525">
            <a:noFill/>
            <a:miter lim="800000"/>
            <a:headEnd/>
            <a:tailEnd/>
          </a:ln>
        </p:spPr>
        <p:txBody>
          <a:bodyPr wrap="none">
            <a:spAutoFit/>
          </a:bodyPr>
          <a:lstStyle/>
          <a:p>
            <a:pPr eaLnBrk="0" hangingPunct="0"/>
            <a:r>
              <a:rPr lang="en-US" sz="2400" b="1">
                <a:solidFill>
                  <a:srgbClr val="0000CC"/>
                </a:solidFill>
              </a:rPr>
              <a:t>Aquifer</a:t>
            </a:r>
            <a:endParaRPr lang="en-US" sz="2000">
              <a:solidFill>
                <a:srgbClr val="0000CC"/>
              </a:solidFill>
            </a:endParaRPr>
          </a:p>
        </p:txBody>
      </p:sp>
      <p:pic>
        <p:nvPicPr>
          <p:cNvPr id="778247" name="Picture 7"/>
          <p:cNvPicPr>
            <a:picLocks noChangeAspect="1" noChangeArrowheads="1"/>
          </p:cNvPicPr>
          <p:nvPr/>
        </p:nvPicPr>
        <p:blipFill>
          <a:blip r:embed="rId6" cstate="print"/>
          <a:srcRect/>
          <a:stretch>
            <a:fillRect/>
          </a:stretch>
        </p:blipFill>
        <p:spPr bwMode="auto">
          <a:xfrm>
            <a:off x="2413000" y="5105400"/>
            <a:ext cx="1752600" cy="1135063"/>
          </a:xfrm>
          <a:prstGeom prst="rect">
            <a:avLst/>
          </a:prstGeom>
          <a:noFill/>
          <a:ln w="9525">
            <a:noFill/>
            <a:miter lim="800000"/>
            <a:headEnd/>
            <a:tailEnd/>
          </a:ln>
        </p:spPr>
      </p:pic>
      <p:sp>
        <p:nvSpPr>
          <p:cNvPr id="778248" name="Rectangle 8"/>
          <p:cNvSpPr>
            <a:spLocks noChangeArrowheads="1"/>
          </p:cNvSpPr>
          <p:nvPr/>
        </p:nvSpPr>
        <p:spPr bwMode="auto">
          <a:xfrm>
            <a:off x="876300" y="4876800"/>
            <a:ext cx="1485900" cy="457200"/>
          </a:xfrm>
          <a:prstGeom prst="rect">
            <a:avLst/>
          </a:prstGeom>
          <a:noFill/>
          <a:ln w="9525">
            <a:noFill/>
            <a:miter lim="800000"/>
            <a:headEnd/>
            <a:tailEnd/>
          </a:ln>
        </p:spPr>
        <p:txBody>
          <a:bodyPr wrap="none">
            <a:spAutoFit/>
          </a:bodyPr>
          <a:lstStyle/>
          <a:p>
            <a:pPr eaLnBrk="0" hangingPunct="0"/>
            <a:r>
              <a:rPr lang="en-US" sz="2400" b="1">
                <a:solidFill>
                  <a:srgbClr val="0000CC"/>
                </a:solidFill>
              </a:rPr>
              <a:t>Pumping</a:t>
            </a:r>
            <a:endParaRPr lang="en-US" sz="2000">
              <a:solidFill>
                <a:srgbClr val="0000CC"/>
              </a:solidFill>
            </a:endParaRPr>
          </a:p>
        </p:txBody>
      </p:sp>
      <p:pic>
        <p:nvPicPr>
          <p:cNvPr id="778249" name="Picture 9"/>
          <p:cNvPicPr>
            <a:picLocks noChangeAspect="1" noChangeArrowheads="1"/>
          </p:cNvPicPr>
          <p:nvPr/>
        </p:nvPicPr>
        <p:blipFill>
          <a:blip r:embed="rId7" cstate="print"/>
          <a:srcRect/>
          <a:stretch>
            <a:fillRect/>
          </a:stretch>
        </p:blipFill>
        <p:spPr bwMode="auto">
          <a:xfrm>
            <a:off x="3937000" y="3962400"/>
            <a:ext cx="825500" cy="533400"/>
          </a:xfrm>
          <a:prstGeom prst="rect">
            <a:avLst/>
          </a:prstGeom>
          <a:noFill/>
          <a:ln w="9525">
            <a:noFill/>
            <a:miter lim="800000"/>
            <a:headEnd/>
            <a:tailEnd/>
          </a:ln>
        </p:spPr>
      </p:pic>
      <p:sp>
        <p:nvSpPr>
          <p:cNvPr id="91146" name="Oval 10"/>
          <p:cNvSpPr>
            <a:spLocks noChangeArrowheads="1"/>
          </p:cNvSpPr>
          <p:nvPr/>
        </p:nvSpPr>
        <p:spPr bwMode="auto">
          <a:xfrm>
            <a:off x="6858000" y="4267200"/>
            <a:ext cx="152400" cy="228600"/>
          </a:xfrm>
          <a:prstGeom prst="ellipse">
            <a:avLst/>
          </a:prstGeom>
          <a:solidFill>
            <a:schemeClr val="bg2"/>
          </a:solidFill>
          <a:ln w="9525">
            <a:solidFill>
              <a:schemeClr val="tx1"/>
            </a:solidFill>
            <a:round/>
            <a:headEnd/>
            <a:tailEnd/>
          </a:ln>
        </p:spPr>
        <p:txBody>
          <a:bodyPr wrap="none" anchor="ctr"/>
          <a:lstStyle/>
          <a:p>
            <a:endParaRPr lang="en-US"/>
          </a:p>
        </p:txBody>
      </p:sp>
      <p:sp>
        <p:nvSpPr>
          <p:cNvPr id="91147" name="Freeform 11"/>
          <p:cNvSpPr>
            <a:spLocks/>
          </p:cNvSpPr>
          <p:nvPr/>
        </p:nvSpPr>
        <p:spPr bwMode="auto">
          <a:xfrm>
            <a:off x="7086600" y="4876800"/>
            <a:ext cx="76200" cy="228600"/>
          </a:xfrm>
          <a:custGeom>
            <a:avLst/>
            <a:gdLst>
              <a:gd name="T0" fmla="*/ 7749 w 767"/>
              <a:gd name="T1" fmla="*/ 11222 h 1263"/>
              <a:gd name="T2" fmla="*/ 5365 w 767"/>
              <a:gd name="T3" fmla="*/ 71856 h 1263"/>
              <a:gd name="T4" fmla="*/ 0 w 767"/>
              <a:gd name="T5" fmla="*/ 111314 h 1263"/>
              <a:gd name="T6" fmla="*/ 795 w 767"/>
              <a:gd name="T7" fmla="*/ 180274 h 1263"/>
              <a:gd name="T8" fmla="*/ 10034 w 767"/>
              <a:gd name="T9" fmla="*/ 204165 h 1263"/>
              <a:gd name="T10" fmla="*/ 20068 w 767"/>
              <a:gd name="T11" fmla="*/ 218283 h 1263"/>
              <a:gd name="T12" fmla="*/ 36361 w 767"/>
              <a:gd name="T13" fmla="*/ 228238 h 1263"/>
              <a:gd name="T14" fmla="*/ 55635 w 767"/>
              <a:gd name="T15" fmla="*/ 226790 h 1263"/>
              <a:gd name="T16" fmla="*/ 68053 w 767"/>
              <a:gd name="T17" fmla="*/ 211224 h 1263"/>
              <a:gd name="T18" fmla="*/ 74213 w 767"/>
              <a:gd name="T19" fmla="*/ 188781 h 1263"/>
              <a:gd name="T20" fmla="*/ 74213 w 767"/>
              <a:gd name="T21" fmla="*/ 139368 h 1263"/>
              <a:gd name="T22" fmla="*/ 71928 w 767"/>
              <a:gd name="T23" fmla="*/ 131042 h 1263"/>
              <a:gd name="T24" fmla="*/ 62589 w 767"/>
              <a:gd name="T25" fmla="*/ 97196 h 1263"/>
              <a:gd name="T26" fmla="*/ 52555 w 767"/>
              <a:gd name="T27" fmla="*/ 73304 h 1263"/>
              <a:gd name="T28" fmla="*/ 48681 w 767"/>
              <a:gd name="T29" fmla="*/ 64797 h 1263"/>
              <a:gd name="T30" fmla="*/ 43316 w 767"/>
              <a:gd name="T31" fmla="*/ 54842 h 1263"/>
              <a:gd name="T32" fmla="*/ 25532 w 767"/>
              <a:gd name="T33" fmla="*/ 33847 h 1263"/>
              <a:gd name="T34" fmla="*/ 17783 w 767"/>
              <a:gd name="T35" fmla="*/ 16833 h 1263"/>
              <a:gd name="T36" fmla="*/ 14704 w 767"/>
              <a:gd name="T37" fmla="*/ 8507 h 1263"/>
              <a:gd name="T38" fmla="*/ 10034 w 767"/>
              <a:gd name="T39" fmla="*/ 4163 h 1263"/>
              <a:gd name="T40" fmla="*/ 8544 w 767"/>
              <a:gd name="T41" fmla="*/ 0 h 1263"/>
              <a:gd name="T42" fmla="*/ 7749 w 767"/>
              <a:gd name="T43" fmla="*/ 11222 h 12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67"/>
              <a:gd name="T67" fmla="*/ 0 h 1263"/>
              <a:gd name="T68" fmla="*/ 767 w 767"/>
              <a:gd name="T69" fmla="*/ 1263 h 126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67" h="1263">
                <a:moveTo>
                  <a:pt x="78" y="62"/>
                </a:moveTo>
                <a:cubicBezTo>
                  <a:pt x="74" y="183"/>
                  <a:pt x="76" y="284"/>
                  <a:pt x="54" y="397"/>
                </a:cubicBezTo>
                <a:cubicBezTo>
                  <a:pt x="40" y="471"/>
                  <a:pt x="11" y="540"/>
                  <a:pt x="0" y="615"/>
                </a:cubicBezTo>
                <a:cubicBezTo>
                  <a:pt x="3" y="742"/>
                  <a:pt x="3" y="869"/>
                  <a:pt x="8" y="996"/>
                </a:cubicBezTo>
                <a:cubicBezTo>
                  <a:pt x="10" y="1052"/>
                  <a:pt x="63" y="1096"/>
                  <a:pt x="101" y="1128"/>
                </a:cubicBezTo>
                <a:cubicBezTo>
                  <a:pt x="132" y="1154"/>
                  <a:pt x="164" y="1189"/>
                  <a:pt x="202" y="1206"/>
                </a:cubicBezTo>
                <a:cubicBezTo>
                  <a:pt x="258" y="1232"/>
                  <a:pt x="309" y="1242"/>
                  <a:pt x="366" y="1261"/>
                </a:cubicBezTo>
                <a:cubicBezTo>
                  <a:pt x="431" y="1258"/>
                  <a:pt x="496" y="1263"/>
                  <a:pt x="560" y="1253"/>
                </a:cubicBezTo>
                <a:cubicBezTo>
                  <a:pt x="575" y="1251"/>
                  <a:pt x="669" y="1178"/>
                  <a:pt x="685" y="1167"/>
                </a:cubicBezTo>
                <a:cubicBezTo>
                  <a:pt x="710" y="1131"/>
                  <a:pt x="733" y="1084"/>
                  <a:pt x="747" y="1043"/>
                </a:cubicBezTo>
                <a:cubicBezTo>
                  <a:pt x="767" y="928"/>
                  <a:pt x="761" y="982"/>
                  <a:pt x="747" y="770"/>
                </a:cubicBezTo>
                <a:cubicBezTo>
                  <a:pt x="746" y="747"/>
                  <a:pt x="733" y="744"/>
                  <a:pt x="724" y="724"/>
                </a:cubicBezTo>
                <a:cubicBezTo>
                  <a:pt x="695" y="659"/>
                  <a:pt x="666" y="599"/>
                  <a:pt x="630" y="537"/>
                </a:cubicBezTo>
                <a:cubicBezTo>
                  <a:pt x="598" y="482"/>
                  <a:pt x="585" y="440"/>
                  <a:pt x="529" y="405"/>
                </a:cubicBezTo>
                <a:cubicBezTo>
                  <a:pt x="483" y="331"/>
                  <a:pt x="550" y="435"/>
                  <a:pt x="490" y="358"/>
                </a:cubicBezTo>
                <a:cubicBezTo>
                  <a:pt x="445" y="301"/>
                  <a:pt x="481" y="319"/>
                  <a:pt x="436" y="303"/>
                </a:cubicBezTo>
                <a:cubicBezTo>
                  <a:pt x="379" y="261"/>
                  <a:pt x="312" y="234"/>
                  <a:pt x="257" y="187"/>
                </a:cubicBezTo>
                <a:cubicBezTo>
                  <a:pt x="228" y="162"/>
                  <a:pt x="203" y="124"/>
                  <a:pt x="179" y="93"/>
                </a:cubicBezTo>
                <a:cubicBezTo>
                  <a:pt x="168" y="78"/>
                  <a:pt x="165" y="53"/>
                  <a:pt x="148" y="47"/>
                </a:cubicBezTo>
                <a:cubicBezTo>
                  <a:pt x="116" y="36"/>
                  <a:pt x="132" y="44"/>
                  <a:pt x="101" y="23"/>
                </a:cubicBezTo>
                <a:cubicBezTo>
                  <a:pt x="96" y="15"/>
                  <a:pt x="86" y="0"/>
                  <a:pt x="86" y="0"/>
                </a:cubicBezTo>
                <a:lnTo>
                  <a:pt x="78" y="62"/>
                </a:lnTo>
                <a:close/>
              </a:path>
            </a:pathLst>
          </a:custGeom>
          <a:solidFill>
            <a:srgbClr val="0099CC"/>
          </a:solidFill>
          <a:ln w="9525">
            <a:solidFill>
              <a:srgbClr val="0099CC"/>
            </a:solidFill>
            <a:round/>
            <a:headEnd/>
            <a:tailEnd/>
          </a:ln>
        </p:spPr>
        <p:txBody>
          <a:bodyPr/>
          <a:lstStyle/>
          <a:p>
            <a:endParaRPr lang="en-US"/>
          </a:p>
        </p:txBody>
      </p:sp>
      <p:sp>
        <p:nvSpPr>
          <p:cNvPr id="91148" name="Freeform 12"/>
          <p:cNvSpPr>
            <a:spLocks/>
          </p:cNvSpPr>
          <p:nvPr/>
        </p:nvSpPr>
        <p:spPr bwMode="auto">
          <a:xfrm>
            <a:off x="7010400" y="5181600"/>
            <a:ext cx="76200" cy="228600"/>
          </a:xfrm>
          <a:custGeom>
            <a:avLst/>
            <a:gdLst>
              <a:gd name="T0" fmla="*/ 7749 w 767"/>
              <a:gd name="T1" fmla="*/ 11222 h 1263"/>
              <a:gd name="T2" fmla="*/ 5365 w 767"/>
              <a:gd name="T3" fmla="*/ 71856 h 1263"/>
              <a:gd name="T4" fmla="*/ 0 w 767"/>
              <a:gd name="T5" fmla="*/ 111314 h 1263"/>
              <a:gd name="T6" fmla="*/ 795 w 767"/>
              <a:gd name="T7" fmla="*/ 180274 h 1263"/>
              <a:gd name="T8" fmla="*/ 10034 w 767"/>
              <a:gd name="T9" fmla="*/ 204165 h 1263"/>
              <a:gd name="T10" fmla="*/ 20068 w 767"/>
              <a:gd name="T11" fmla="*/ 218283 h 1263"/>
              <a:gd name="T12" fmla="*/ 36361 w 767"/>
              <a:gd name="T13" fmla="*/ 228238 h 1263"/>
              <a:gd name="T14" fmla="*/ 55635 w 767"/>
              <a:gd name="T15" fmla="*/ 226790 h 1263"/>
              <a:gd name="T16" fmla="*/ 68053 w 767"/>
              <a:gd name="T17" fmla="*/ 211224 h 1263"/>
              <a:gd name="T18" fmla="*/ 74213 w 767"/>
              <a:gd name="T19" fmla="*/ 188781 h 1263"/>
              <a:gd name="T20" fmla="*/ 74213 w 767"/>
              <a:gd name="T21" fmla="*/ 139368 h 1263"/>
              <a:gd name="T22" fmla="*/ 71928 w 767"/>
              <a:gd name="T23" fmla="*/ 131042 h 1263"/>
              <a:gd name="T24" fmla="*/ 62589 w 767"/>
              <a:gd name="T25" fmla="*/ 97196 h 1263"/>
              <a:gd name="T26" fmla="*/ 52555 w 767"/>
              <a:gd name="T27" fmla="*/ 73304 h 1263"/>
              <a:gd name="T28" fmla="*/ 48681 w 767"/>
              <a:gd name="T29" fmla="*/ 64797 h 1263"/>
              <a:gd name="T30" fmla="*/ 43316 w 767"/>
              <a:gd name="T31" fmla="*/ 54842 h 1263"/>
              <a:gd name="T32" fmla="*/ 25532 w 767"/>
              <a:gd name="T33" fmla="*/ 33847 h 1263"/>
              <a:gd name="T34" fmla="*/ 17783 w 767"/>
              <a:gd name="T35" fmla="*/ 16833 h 1263"/>
              <a:gd name="T36" fmla="*/ 14704 w 767"/>
              <a:gd name="T37" fmla="*/ 8507 h 1263"/>
              <a:gd name="T38" fmla="*/ 10034 w 767"/>
              <a:gd name="T39" fmla="*/ 4163 h 1263"/>
              <a:gd name="T40" fmla="*/ 8544 w 767"/>
              <a:gd name="T41" fmla="*/ 0 h 1263"/>
              <a:gd name="T42" fmla="*/ 7749 w 767"/>
              <a:gd name="T43" fmla="*/ 11222 h 12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67"/>
              <a:gd name="T67" fmla="*/ 0 h 1263"/>
              <a:gd name="T68" fmla="*/ 767 w 767"/>
              <a:gd name="T69" fmla="*/ 1263 h 126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67" h="1263">
                <a:moveTo>
                  <a:pt x="78" y="62"/>
                </a:moveTo>
                <a:cubicBezTo>
                  <a:pt x="74" y="183"/>
                  <a:pt x="76" y="284"/>
                  <a:pt x="54" y="397"/>
                </a:cubicBezTo>
                <a:cubicBezTo>
                  <a:pt x="40" y="471"/>
                  <a:pt x="11" y="540"/>
                  <a:pt x="0" y="615"/>
                </a:cubicBezTo>
                <a:cubicBezTo>
                  <a:pt x="3" y="742"/>
                  <a:pt x="3" y="869"/>
                  <a:pt x="8" y="996"/>
                </a:cubicBezTo>
                <a:cubicBezTo>
                  <a:pt x="10" y="1052"/>
                  <a:pt x="63" y="1096"/>
                  <a:pt x="101" y="1128"/>
                </a:cubicBezTo>
                <a:cubicBezTo>
                  <a:pt x="132" y="1154"/>
                  <a:pt x="164" y="1189"/>
                  <a:pt x="202" y="1206"/>
                </a:cubicBezTo>
                <a:cubicBezTo>
                  <a:pt x="258" y="1232"/>
                  <a:pt x="309" y="1242"/>
                  <a:pt x="366" y="1261"/>
                </a:cubicBezTo>
                <a:cubicBezTo>
                  <a:pt x="431" y="1258"/>
                  <a:pt x="496" y="1263"/>
                  <a:pt x="560" y="1253"/>
                </a:cubicBezTo>
                <a:cubicBezTo>
                  <a:pt x="575" y="1251"/>
                  <a:pt x="669" y="1178"/>
                  <a:pt x="685" y="1167"/>
                </a:cubicBezTo>
                <a:cubicBezTo>
                  <a:pt x="710" y="1131"/>
                  <a:pt x="733" y="1084"/>
                  <a:pt x="747" y="1043"/>
                </a:cubicBezTo>
                <a:cubicBezTo>
                  <a:pt x="767" y="928"/>
                  <a:pt x="761" y="982"/>
                  <a:pt x="747" y="770"/>
                </a:cubicBezTo>
                <a:cubicBezTo>
                  <a:pt x="746" y="747"/>
                  <a:pt x="733" y="744"/>
                  <a:pt x="724" y="724"/>
                </a:cubicBezTo>
                <a:cubicBezTo>
                  <a:pt x="695" y="659"/>
                  <a:pt x="666" y="599"/>
                  <a:pt x="630" y="537"/>
                </a:cubicBezTo>
                <a:cubicBezTo>
                  <a:pt x="598" y="482"/>
                  <a:pt x="585" y="440"/>
                  <a:pt x="529" y="405"/>
                </a:cubicBezTo>
                <a:cubicBezTo>
                  <a:pt x="483" y="331"/>
                  <a:pt x="550" y="435"/>
                  <a:pt x="490" y="358"/>
                </a:cubicBezTo>
                <a:cubicBezTo>
                  <a:pt x="445" y="301"/>
                  <a:pt x="481" y="319"/>
                  <a:pt x="436" y="303"/>
                </a:cubicBezTo>
                <a:cubicBezTo>
                  <a:pt x="379" y="261"/>
                  <a:pt x="312" y="234"/>
                  <a:pt x="257" y="187"/>
                </a:cubicBezTo>
                <a:cubicBezTo>
                  <a:pt x="228" y="162"/>
                  <a:pt x="203" y="124"/>
                  <a:pt x="179" y="93"/>
                </a:cubicBezTo>
                <a:cubicBezTo>
                  <a:pt x="168" y="78"/>
                  <a:pt x="165" y="53"/>
                  <a:pt x="148" y="47"/>
                </a:cubicBezTo>
                <a:cubicBezTo>
                  <a:pt x="116" y="36"/>
                  <a:pt x="132" y="44"/>
                  <a:pt x="101" y="23"/>
                </a:cubicBezTo>
                <a:cubicBezTo>
                  <a:pt x="96" y="15"/>
                  <a:pt x="86" y="0"/>
                  <a:pt x="86" y="0"/>
                </a:cubicBezTo>
                <a:lnTo>
                  <a:pt x="78" y="62"/>
                </a:lnTo>
                <a:close/>
              </a:path>
            </a:pathLst>
          </a:custGeom>
          <a:solidFill>
            <a:srgbClr val="0099CC"/>
          </a:solidFill>
          <a:ln w="9525">
            <a:solidFill>
              <a:srgbClr val="0099CC"/>
            </a:solidFill>
            <a:round/>
            <a:headEnd/>
            <a:tailEnd/>
          </a:ln>
        </p:spPr>
        <p:txBody>
          <a:bodyPr/>
          <a:lstStyle/>
          <a:p>
            <a:endParaRPr lang="en-US"/>
          </a:p>
        </p:txBody>
      </p:sp>
      <p:sp>
        <p:nvSpPr>
          <p:cNvPr id="91149" name="Freeform 13"/>
          <p:cNvSpPr>
            <a:spLocks/>
          </p:cNvSpPr>
          <p:nvPr/>
        </p:nvSpPr>
        <p:spPr bwMode="auto">
          <a:xfrm>
            <a:off x="7162800" y="5486400"/>
            <a:ext cx="76200" cy="228600"/>
          </a:xfrm>
          <a:custGeom>
            <a:avLst/>
            <a:gdLst>
              <a:gd name="T0" fmla="*/ 7749 w 767"/>
              <a:gd name="T1" fmla="*/ 11222 h 1263"/>
              <a:gd name="T2" fmla="*/ 5365 w 767"/>
              <a:gd name="T3" fmla="*/ 71856 h 1263"/>
              <a:gd name="T4" fmla="*/ 0 w 767"/>
              <a:gd name="T5" fmla="*/ 111314 h 1263"/>
              <a:gd name="T6" fmla="*/ 795 w 767"/>
              <a:gd name="T7" fmla="*/ 180274 h 1263"/>
              <a:gd name="T8" fmla="*/ 10034 w 767"/>
              <a:gd name="T9" fmla="*/ 204165 h 1263"/>
              <a:gd name="T10" fmla="*/ 20068 w 767"/>
              <a:gd name="T11" fmla="*/ 218283 h 1263"/>
              <a:gd name="T12" fmla="*/ 36361 w 767"/>
              <a:gd name="T13" fmla="*/ 228238 h 1263"/>
              <a:gd name="T14" fmla="*/ 55635 w 767"/>
              <a:gd name="T15" fmla="*/ 226790 h 1263"/>
              <a:gd name="T16" fmla="*/ 68053 w 767"/>
              <a:gd name="T17" fmla="*/ 211224 h 1263"/>
              <a:gd name="T18" fmla="*/ 74213 w 767"/>
              <a:gd name="T19" fmla="*/ 188781 h 1263"/>
              <a:gd name="T20" fmla="*/ 74213 w 767"/>
              <a:gd name="T21" fmla="*/ 139368 h 1263"/>
              <a:gd name="T22" fmla="*/ 71928 w 767"/>
              <a:gd name="T23" fmla="*/ 131042 h 1263"/>
              <a:gd name="T24" fmla="*/ 62589 w 767"/>
              <a:gd name="T25" fmla="*/ 97196 h 1263"/>
              <a:gd name="T26" fmla="*/ 52555 w 767"/>
              <a:gd name="T27" fmla="*/ 73304 h 1263"/>
              <a:gd name="T28" fmla="*/ 48681 w 767"/>
              <a:gd name="T29" fmla="*/ 64797 h 1263"/>
              <a:gd name="T30" fmla="*/ 43316 w 767"/>
              <a:gd name="T31" fmla="*/ 54842 h 1263"/>
              <a:gd name="T32" fmla="*/ 25532 w 767"/>
              <a:gd name="T33" fmla="*/ 33847 h 1263"/>
              <a:gd name="T34" fmla="*/ 17783 w 767"/>
              <a:gd name="T35" fmla="*/ 16833 h 1263"/>
              <a:gd name="T36" fmla="*/ 14704 w 767"/>
              <a:gd name="T37" fmla="*/ 8507 h 1263"/>
              <a:gd name="T38" fmla="*/ 10034 w 767"/>
              <a:gd name="T39" fmla="*/ 4163 h 1263"/>
              <a:gd name="T40" fmla="*/ 8544 w 767"/>
              <a:gd name="T41" fmla="*/ 0 h 1263"/>
              <a:gd name="T42" fmla="*/ 7749 w 767"/>
              <a:gd name="T43" fmla="*/ 11222 h 12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67"/>
              <a:gd name="T67" fmla="*/ 0 h 1263"/>
              <a:gd name="T68" fmla="*/ 767 w 767"/>
              <a:gd name="T69" fmla="*/ 1263 h 126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67" h="1263">
                <a:moveTo>
                  <a:pt x="78" y="62"/>
                </a:moveTo>
                <a:cubicBezTo>
                  <a:pt x="74" y="183"/>
                  <a:pt x="76" y="284"/>
                  <a:pt x="54" y="397"/>
                </a:cubicBezTo>
                <a:cubicBezTo>
                  <a:pt x="40" y="471"/>
                  <a:pt x="11" y="540"/>
                  <a:pt x="0" y="615"/>
                </a:cubicBezTo>
                <a:cubicBezTo>
                  <a:pt x="3" y="742"/>
                  <a:pt x="3" y="869"/>
                  <a:pt x="8" y="996"/>
                </a:cubicBezTo>
                <a:cubicBezTo>
                  <a:pt x="10" y="1052"/>
                  <a:pt x="63" y="1096"/>
                  <a:pt x="101" y="1128"/>
                </a:cubicBezTo>
                <a:cubicBezTo>
                  <a:pt x="132" y="1154"/>
                  <a:pt x="164" y="1189"/>
                  <a:pt x="202" y="1206"/>
                </a:cubicBezTo>
                <a:cubicBezTo>
                  <a:pt x="258" y="1232"/>
                  <a:pt x="309" y="1242"/>
                  <a:pt x="366" y="1261"/>
                </a:cubicBezTo>
                <a:cubicBezTo>
                  <a:pt x="431" y="1258"/>
                  <a:pt x="496" y="1263"/>
                  <a:pt x="560" y="1253"/>
                </a:cubicBezTo>
                <a:cubicBezTo>
                  <a:pt x="575" y="1251"/>
                  <a:pt x="669" y="1178"/>
                  <a:pt x="685" y="1167"/>
                </a:cubicBezTo>
                <a:cubicBezTo>
                  <a:pt x="710" y="1131"/>
                  <a:pt x="733" y="1084"/>
                  <a:pt x="747" y="1043"/>
                </a:cubicBezTo>
                <a:cubicBezTo>
                  <a:pt x="767" y="928"/>
                  <a:pt x="761" y="982"/>
                  <a:pt x="747" y="770"/>
                </a:cubicBezTo>
                <a:cubicBezTo>
                  <a:pt x="746" y="747"/>
                  <a:pt x="733" y="744"/>
                  <a:pt x="724" y="724"/>
                </a:cubicBezTo>
                <a:cubicBezTo>
                  <a:pt x="695" y="659"/>
                  <a:pt x="666" y="599"/>
                  <a:pt x="630" y="537"/>
                </a:cubicBezTo>
                <a:cubicBezTo>
                  <a:pt x="598" y="482"/>
                  <a:pt x="585" y="440"/>
                  <a:pt x="529" y="405"/>
                </a:cubicBezTo>
                <a:cubicBezTo>
                  <a:pt x="483" y="331"/>
                  <a:pt x="550" y="435"/>
                  <a:pt x="490" y="358"/>
                </a:cubicBezTo>
                <a:cubicBezTo>
                  <a:pt x="445" y="301"/>
                  <a:pt x="481" y="319"/>
                  <a:pt x="436" y="303"/>
                </a:cubicBezTo>
                <a:cubicBezTo>
                  <a:pt x="379" y="261"/>
                  <a:pt x="312" y="234"/>
                  <a:pt x="257" y="187"/>
                </a:cubicBezTo>
                <a:cubicBezTo>
                  <a:pt x="228" y="162"/>
                  <a:pt x="203" y="124"/>
                  <a:pt x="179" y="93"/>
                </a:cubicBezTo>
                <a:cubicBezTo>
                  <a:pt x="168" y="78"/>
                  <a:pt x="165" y="53"/>
                  <a:pt x="148" y="47"/>
                </a:cubicBezTo>
                <a:cubicBezTo>
                  <a:pt x="116" y="36"/>
                  <a:pt x="132" y="44"/>
                  <a:pt x="101" y="23"/>
                </a:cubicBezTo>
                <a:cubicBezTo>
                  <a:pt x="96" y="15"/>
                  <a:pt x="86" y="0"/>
                  <a:pt x="86" y="0"/>
                </a:cubicBezTo>
                <a:lnTo>
                  <a:pt x="78" y="62"/>
                </a:lnTo>
                <a:close/>
              </a:path>
            </a:pathLst>
          </a:custGeom>
          <a:solidFill>
            <a:srgbClr val="0099CC"/>
          </a:solidFill>
          <a:ln w="9525">
            <a:solidFill>
              <a:srgbClr val="0099CC"/>
            </a:solidFill>
            <a:round/>
            <a:headEnd/>
            <a:tailEnd/>
          </a:ln>
        </p:spPr>
        <p:txBody>
          <a:bodyPr/>
          <a:lstStyle/>
          <a:p>
            <a:endParaRPr lang="en-US"/>
          </a:p>
        </p:txBody>
      </p:sp>
      <p:sp>
        <p:nvSpPr>
          <p:cNvPr id="91150" name="Freeform 14"/>
          <p:cNvSpPr>
            <a:spLocks/>
          </p:cNvSpPr>
          <p:nvPr/>
        </p:nvSpPr>
        <p:spPr bwMode="auto">
          <a:xfrm>
            <a:off x="7086600" y="5791200"/>
            <a:ext cx="76200" cy="228600"/>
          </a:xfrm>
          <a:custGeom>
            <a:avLst/>
            <a:gdLst>
              <a:gd name="T0" fmla="*/ 7749 w 767"/>
              <a:gd name="T1" fmla="*/ 11222 h 1263"/>
              <a:gd name="T2" fmla="*/ 5365 w 767"/>
              <a:gd name="T3" fmla="*/ 71856 h 1263"/>
              <a:gd name="T4" fmla="*/ 0 w 767"/>
              <a:gd name="T5" fmla="*/ 111314 h 1263"/>
              <a:gd name="T6" fmla="*/ 795 w 767"/>
              <a:gd name="T7" fmla="*/ 180274 h 1263"/>
              <a:gd name="T8" fmla="*/ 10034 w 767"/>
              <a:gd name="T9" fmla="*/ 204165 h 1263"/>
              <a:gd name="T10" fmla="*/ 20068 w 767"/>
              <a:gd name="T11" fmla="*/ 218283 h 1263"/>
              <a:gd name="T12" fmla="*/ 36361 w 767"/>
              <a:gd name="T13" fmla="*/ 228238 h 1263"/>
              <a:gd name="T14" fmla="*/ 55635 w 767"/>
              <a:gd name="T15" fmla="*/ 226790 h 1263"/>
              <a:gd name="T16" fmla="*/ 68053 w 767"/>
              <a:gd name="T17" fmla="*/ 211224 h 1263"/>
              <a:gd name="T18" fmla="*/ 74213 w 767"/>
              <a:gd name="T19" fmla="*/ 188781 h 1263"/>
              <a:gd name="T20" fmla="*/ 74213 w 767"/>
              <a:gd name="T21" fmla="*/ 139368 h 1263"/>
              <a:gd name="T22" fmla="*/ 71928 w 767"/>
              <a:gd name="T23" fmla="*/ 131042 h 1263"/>
              <a:gd name="T24" fmla="*/ 62589 w 767"/>
              <a:gd name="T25" fmla="*/ 97196 h 1263"/>
              <a:gd name="T26" fmla="*/ 52555 w 767"/>
              <a:gd name="T27" fmla="*/ 73304 h 1263"/>
              <a:gd name="T28" fmla="*/ 48681 w 767"/>
              <a:gd name="T29" fmla="*/ 64797 h 1263"/>
              <a:gd name="T30" fmla="*/ 43316 w 767"/>
              <a:gd name="T31" fmla="*/ 54842 h 1263"/>
              <a:gd name="T32" fmla="*/ 25532 w 767"/>
              <a:gd name="T33" fmla="*/ 33847 h 1263"/>
              <a:gd name="T34" fmla="*/ 17783 w 767"/>
              <a:gd name="T35" fmla="*/ 16833 h 1263"/>
              <a:gd name="T36" fmla="*/ 14704 w 767"/>
              <a:gd name="T37" fmla="*/ 8507 h 1263"/>
              <a:gd name="T38" fmla="*/ 10034 w 767"/>
              <a:gd name="T39" fmla="*/ 4163 h 1263"/>
              <a:gd name="T40" fmla="*/ 8544 w 767"/>
              <a:gd name="T41" fmla="*/ 0 h 1263"/>
              <a:gd name="T42" fmla="*/ 7749 w 767"/>
              <a:gd name="T43" fmla="*/ 11222 h 12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67"/>
              <a:gd name="T67" fmla="*/ 0 h 1263"/>
              <a:gd name="T68" fmla="*/ 767 w 767"/>
              <a:gd name="T69" fmla="*/ 1263 h 126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67" h="1263">
                <a:moveTo>
                  <a:pt x="78" y="62"/>
                </a:moveTo>
                <a:cubicBezTo>
                  <a:pt x="74" y="183"/>
                  <a:pt x="76" y="284"/>
                  <a:pt x="54" y="397"/>
                </a:cubicBezTo>
                <a:cubicBezTo>
                  <a:pt x="40" y="471"/>
                  <a:pt x="11" y="540"/>
                  <a:pt x="0" y="615"/>
                </a:cubicBezTo>
                <a:cubicBezTo>
                  <a:pt x="3" y="742"/>
                  <a:pt x="3" y="869"/>
                  <a:pt x="8" y="996"/>
                </a:cubicBezTo>
                <a:cubicBezTo>
                  <a:pt x="10" y="1052"/>
                  <a:pt x="63" y="1096"/>
                  <a:pt x="101" y="1128"/>
                </a:cubicBezTo>
                <a:cubicBezTo>
                  <a:pt x="132" y="1154"/>
                  <a:pt x="164" y="1189"/>
                  <a:pt x="202" y="1206"/>
                </a:cubicBezTo>
                <a:cubicBezTo>
                  <a:pt x="258" y="1232"/>
                  <a:pt x="309" y="1242"/>
                  <a:pt x="366" y="1261"/>
                </a:cubicBezTo>
                <a:cubicBezTo>
                  <a:pt x="431" y="1258"/>
                  <a:pt x="496" y="1263"/>
                  <a:pt x="560" y="1253"/>
                </a:cubicBezTo>
                <a:cubicBezTo>
                  <a:pt x="575" y="1251"/>
                  <a:pt x="669" y="1178"/>
                  <a:pt x="685" y="1167"/>
                </a:cubicBezTo>
                <a:cubicBezTo>
                  <a:pt x="710" y="1131"/>
                  <a:pt x="733" y="1084"/>
                  <a:pt x="747" y="1043"/>
                </a:cubicBezTo>
                <a:cubicBezTo>
                  <a:pt x="767" y="928"/>
                  <a:pt x="761" y="982"/>
                  <a:pt x="747" y="770"/>
                </a:cubicBezTo>
                <a:cubicBezTo>
                  <a:pt x="746" y="747"/>
                  <a:pt x="733" y="744"/>
                  <a:pt x="724" y="724"/>
                </a:cubicBezTo>
                <a:cubicBezTo>
                  <a:pt x="695" y="659"/>
                  <a:pt x="666" y="599"/>
                  <a:pt x="630" y="537"/>
                </a:cubicBezTo>
                <a:cubicBezTo>
                  <a:pt x="598" y="482"/>
                  <a:pt x="585" y="440"/>
                  <a:pt x="529" y="405"/>
                </a:cubicBezTo>
                <a:cubicBezTo>
                  <a:pt x="483" y="331"/>
                  <a:pt x="550" y="435"/>
                  <a:pt x="490" y="358"/>
                </a:cubicBezTo>
                <a:cubicBezTo>
                  <a:pt x="445" y="301"/>
                  <a:pt x="481" y="319"/>
                  <a:pt x="436" y="303"/>
                </a:cubicBezTo>
                <a:cubicBezTo>
                  <a:pt x="379" y="261"/>
                  <a:pt x="312" y="234"/>
                  <a:pt x="257" y="187"/>
                </a:cubicBezTo>
                <a:cubicBezTo>
                  <a:pt x="228" y="162"/>
                  <a:pt x="203" y="124"/>
                  <a:pt x="179" y="93"/>
                </a:cubicBezTo>
                <a:cubicBezTo>
                  <a:pt x="168" y="78"/>
                  <a:pt x="165" y="53"/>
                  <a:pt x="148" y="47"/>
                </a:cubicBezTo>
                <a:cubicBezTo>
                  <a:pt x="116" y="36"/>
                  <a:pt x="132" y="44"/>
                  <a:pt x="101" y="23"/>
                </a:cubicBezTo>
                <a:cubicBezTo>
                  <a:pt x="96" y="15"/>
                  <a:pt x="86" y="0"/>
                  <a:pt x="86" y="0"/>
                </a:cubicBezTo>
                <a:lnTo>
                  <a:pt x="78" y="62"/>
                </a:lnTo>
                <a:close/>
              </a:path>
            </a:pathLst>
          </a:custGeom>
          <a:solidFill>
            <a:srgbClr val="0099CC"/>
          </a:solidFill>
          <a:ln w="9525">
            <a:solidFill>
              <a:srgbClr val="0099CC"/>
            </a:solidFill>
            <a:round/>
            <a:headEnd/>
            <a:tailEnd/>
          </a:ln>
        </p:spPr>
        <p:txBody>
          <a:bodyPr/>
          <a:lstStyle/>
          <a:p>
            <a:endParaRPr lang="en-US"/>
          </a:p>
        </p:txBody>
      </p:sp>
      <p:sp>
        <p:nvSpPr>
          <p:cNvPr id="91151" name="Freeform 15"/>
          <p:cNvSpPr>
            <a:spLocks/>
          </p:cNvSpPr>
          <p:nvPr/>
        </p:nvSpPr>
        <p:spPr bwMode="auto">
          <a:xfrm>
            <a:off x="7239000" y="5943600"/>
            <a:ext cx="76200" cy="228600"/>
          </a:xfrm>
          <a:custGeom>
            <a:avLst/>
            <a:gdLst>
              <a:gd name="T0" fmla="*/ 7749 w 767"/>
              <a:gd name="T1" fmla="*/ 11222 h 1263"/>
              <a:gd name="T2" fmla="*/ 5365 w 767"/>
              <a:gd name="T3" fmla="*/ 71856 h 1263"/>
              <a:gd name="T4" fmla="*/ 0 w 767"/>
              <a:gd name="T5" fmla="*/ 111314 h 1263"/>
              <a:gd name="T6" fmla="*/ 795 w 767"/>
              <a:gd name="T7" fmla="*/ 180274 h 1263"/>
              <a:gd name="T8" fmla="*/ 10034 w 767"/>
              <a:gd name="T9" fmla="*/ 204165 h 1263"/>
              <a:gd name="T10" fmla="*/ 20068 w 767"/>
              <a:gd name="T11" fmla="*/ 218283 h 1263"/>
              <a:gd name="T12" fmla="*/ 36361 w 767"/>
              <a:gd name="T13" fmla="*/ 228238 h 1263"/>
              <a:gd name="T14" fmla="*/ 55635 w 767"/>
              <a:gd name="T15" fmla="*/ 226790 h 1263"/>
              <a:gd name="T16" fmla="*/ 68053 w 767"/>
              <a:gd name="T17" fmla="*/ 211224 h 1263"/>
              <a:gd name="T18" fmla="*/ 74213 w 767"/>
              <a:gd name="T19" fmla="*/ 188781 h 1263"/>
              <a:gd name="T20" fmla="*/ 74213 w 767"/>
              <a:gd name="T21" fmla="*/ 139368 h 1263"/>
              <a:gd name="T22" fmla="*/ 71928 w 767"/>
              <a:gd name="T23" fmla="*/ 131042 h 1263"/>
              <a:gd name="T24" fmla="*/ 62589 w 767"/>
              <a:gd name="T25" fmla="*/ 97196 h 1263"/>
              <a:gd name="T26" fmla="*/ 52555 w 767"/>
              <a:gd name="T27" fmla="*/ 73304 h 1263"/>
              <a:gd name="T28" fmla="*/ 48681 w 767"/>
              <a:gd name="T29" fmla="*/ 64797 h 1263"/>
              <a:gd name="T30" fmla="*/ 43316 w 767"/>
              <a:gd name="T31" fmla="*/ 54842 h 1263"/>
              <a:gd name="T32" fmla="*/ 25532 w 767"/>
              <a:gd name="T33" fmla="*/ 33847 h 1263"/>
              <a:gd name="T34" fmla="*/ 17783 w 767"/>
              <a:gd name="T35" fmla="*/ 16833 h 1263"/>
              <a:gd name="T36" fmla="*/ 14704 w 767"/>
              <a:gd name="T37" fmla="*/ 8507 h 1263"/>
              <a:gd name="T38" fmla="*/ 10034 w 767"/>
              <a:gd name="T39" fmla="*/ 4163 h 1263"/>
              <a:gd name="T40" fmla="*/ 8544 w 767"/>
              <a:gd name="T41" fmla="*/ 0 h 1263"/>
              <a:gd name="T42" fmla="*/ 7749 w 767"/>
              <a:gd name="T43" fmla="*/ 11222 h 12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67"/>
              <a:gd name="T67" fmla="*/ 0 h 1263"/>
              <a:gd name="T68" fmla="*/ 767 w 767"/>
              <a:gd name="T69" fmla="*/ 1263 h 126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67" h="1263">
                <a:moveTo>
                  <a:pt x="78" y="62"/>
                </a:moveTo>
                <a:cubicBezTo>
                  <a:pt x="74" y="183"/>
                  <a:pt x="76" y="284"/>
                  <a:pt x="54" y="397"/>
                </a:cubicBezTo>
                <a:cubicBezTo>
                  <a:pt x="40" y="471"/>
                  <a:pt x="11" y="540"/>
                  <a:pt x="0" y="615"/>
                </a:cubicBezTo>
                <a:cubicBezTo>
                  <a:pt x="3" y="742"/>
                  <a:pt x="3" y="869"/>
                  <a:pt x="8" y="996"/>
                </a:cubicBezTo>
                <a:cubicBezTo>
                  <a:pt x="10" y="1052"/>
                  <a:pt x="63" y="1096"/>
                  <a:pt x="101" y="1128"/>
                </a:cubicBezTo>
                <a:cubicBezTo>
                  <a:pt x="132" y="1154"/>
                  <a:pt x="164" y="1189"/>
                  <a:pt x="202" y="1206"/>
                </a:cubicBezTo>
                <a:cubicBezTo>
                  <a:pt x="258" y="1232"/>
                  <a:pt x="309" y="1242"/>
                  <a:pt x="366" y="1261"/>
                </a:cubicBezTo>
                <a:cubicBezTo>
                  <a:pt x="431" y="1258"/>
                  <a:pt x="496" y="1263"/>
                  <a:pt x="560" y="1253"/>
                </a:cubicBezTo>
                <a:cubicBezTo>
                  <a:pt x="575" y="1251"/>
                  <a:pt x="669" y="1178"/>
                  <a:pt x="685" y="1167"/>
                </a:cubicBezTo>
                <a:cubicBezTo>
                  <a:pt x="710" y="1131"/>
                  <a:pt x="733" y="1084"/>
                  <a:pt x="747" y="1043"/>
                </a:cubicBezTo>
                <a:cubicBezTo>
                  <a:pt x="767" y="928"/>
                  <a:pt x="761" y="982"/>
                  <a:pt x="747" y="770"/>
                </a:cubicBezTo>
                <a:cubicBezTo>
                  <a:pt x="746" y="747"/>
                  <a:pt x="733" y="744"/>
                  <a:pt x="724" y="724"/>
                </a:cubicBezTo>
                <a:cubicBezTo>
                  <a:pt x="695" y="659"/>
                  <a:pt x="666" y="599"/>
                  <a:pt x="630" y="537"/>
                </a:cubicBezTo>
                <a:cubicBezTo>
                  <a:pt x="598" y="482"/>
                  <a:pt x="585" y="440"/>
                  <a:pt x="529" y="405"/>
                </a:cubicBezTo>
                <a:cubicBezTo>
                  <a:pt x="483" y="331"/>
                  <a:pt x="550" y="435"/>
                  <a:pt x="490" y="358"/>
                </a:cubicBezTo>
                <a:cubicBezTo>
                  <a:pt x="445" y="301"/>
                  <a:pt x="481" y="319"/>
                  <a:pt x="436" y="303"/>
                </a:cubicBezTo>
                <a:cubicBezTo>
                  <a:pt x="379" y="261"/>
                  <a:pt x="312" y="234"/>
                  <a:pt x="257" y="187"/>
                </a:cubicBezTo>
                <a:cubicBezTo>
                  <a:pt x="228" y="162"/>
                  <a:pt x="203" y="124"/>
                  <a:pt x="179" y="93"/>
                </a:cubicBezTo>
                <a:cubicBezTo>
                  <a:pt x="168" y="78"/>
                  <a:pt x="165" y="53"/>
                  <a:pt x="148" y="47"/>
                </a:cubicBezTo>
                <a:cubicBezTo>
                  <a:pt x="116" y="36"/>
                  <a:pt x="132" y="44"/>
                  <a:pt x="101" y="23"/>
                </a:cubicBezTo>
                <a:cubicBezTo>
                  <a:pt x="96" y="15"/>
                  <a:pt x="86" y="0"/>
                  <a:pt x="86" y="0"/>
                </a:cubicBezTo>
                <a:lnTo>
                  <a:pt x="78" y="62"/>
                </a:lnTo>
                <a:close/>
              </a:path>
            </a:pathLst>
          </a:custGeom>
          <a:solidFill>
            <a:srgbClr val="0099CC"/>
          </a:solidFill>
          <a:ln w="9525">
            <a:solidFill>
              <a:srgbClr val="0099CC"/>
            </a:solidFill>
            <a:round/>
            <a:headEnd/>
            <a:tailEnd/>
          </a:ln>
        </p:spPr>
        <p:txBody>
          <a:bodyPr/>
          <a:lstStyle/>
          <a:p>
            <a:endParaRPr lang="en-US"/>
          </a:p>
        </p:txBody>
      </p:sp>
      <p:sp>
        <p:nvSpPr>
          <p:cNvPr id="91152" name="Freeform 16"/>
          <p:cNvSpPr>
            <a:spLocks/>
          </p:cNvSpPr>
          <p:nvPr/>
        </p:nvSpPr>
        <p:spPr bwMode="auto">
          <a:xfrm>
            <a:off x="6653213" y="6176963"/>
            <a:ext cx="1208087" cy="444500"/>
          </a:xfrm>
          <a:custGeom>
            <a:avLst/>
            <a:gdLst>
              <a:gd name="T0" fmla="*/ 466725 w 761"/>
              <a:gd name="T1" fmla="*/ 52388 h 280"/>
              <a:gd name="T2" fmla="*/ 161925 w 761"/>
              <a:gd name="T3" fmla="*/ 109538 h 280"/>
              <a:gd name="T4" fmla="*/ 252412 w 761"/>
              <a:gd name="T5" fmla="*/ 176212 h 280"/>
              <a:gd name="T6" fmla="*/ 109537 w 761"/>
              <a:gd name="T7" fmla="*/ 247650 h 280"/>
              <a:gd name="T8" fmla="*/ 0 w 761"/>
              <a:gd name="T9" fmla="*/ 333375 h 280"/>
              <a:gd name="T10" fmla="*/ 328612 w 761"/>
              <a:gd name="T11" fmla="*/ 423863 h 280"/>
              <a:gd name="T12" fmla="*/ 590550 w 761"/>
              <a:gd name="T13" fmla="*/ 428625 h 280"/>
              <a:gd name="T14" fmla="*/ 776287 w 761"/>
              <a:gd name="T15" fmla="*/ 433388 h 280"/>
              <a:gd name="T16" fmla="*/ 1095375 w 761"/>
              <a:gd name="T17" fmla="*/ 428625 h 280"/>
              <a:gd name="T18" fmla="*/ 1109662 w 761"/>
              <a:gd name="T19" fmla="*/ 385762 h 280"/>
              <a:gd name="T20" fmla="*/ 1090612 w 761"/>
              <a:gd name="T21" fmla="*/ 342900 h 280"/>
              <a:gd name="T22" fmla="*/ 1157287 w 761"/>
              <a:gd name="T23" fmla="*/ 276225 h 280"/>
              <a:gd name="T24" fmla="*/ 1195387 w 761"/>
              <a:gd name="T25" fmla="*/ 252412 h 280"/>
              <a:gd name="T26" fmla="*/ 1157287 w 761"/>
              <a:gd name="T27" fmla="*/ 171450 h 280"/>
              <a:gd name="T28" fmla="*/ 1128712 w 761"/>
              <a:gd name="T29" fmla="*/ 152400 h 280"/>
              <a:gd name="T30" fmla="*/ 1100137 w 761"/>
              <a:gd name="T31" fmla="*/ 142875 h 280"/>
              <a:gd name="T32" fmla="*/ 819150 w 761"/>
              <a:gd name="T33" fmla="*/ 147637 h 280"/>
              <a:gd name="T34" fmla="*/ 771525 w 761"/>
              <a:gd name="T35" fmla="*/ 52388 h 280"/>
              <a:gd name="T36" fmla="*/ 733425 w 761"/>
              <a:gd name="T37" fmla="*/ 28575 h 280"/>
              <a:gd name="T38" fmla="*/ 719137 w 761"/>
              <a:gd name="T39" fmla="*/ 23812 h 280"/>
              <a:gd name="T40" fmla="*/ 423862 w 761"/>
              <a:gd name="T41" fmla="*/ 42862 h 280"/>
              <a:gd name="T42" fmla="*/ 466725 w 761"/>
              <a:gd name="T43" fmla="*/ 52388 h 2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61"/>
              <a:gd name="T67" fmla="*/ 0 h 280"/>
              <a:gd name="T68" fmla="*/ 761 w 761"/>
              <a:gd name="T69" fmla="*/ 280 h 2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61" h="280">
                <a:moveTo>
                  <a:pt x="294" y="33"/>
                </a:moveTo>
                <a:cubicBezTo>
                  <a:pt x="221" y="34"/>
                  <a:pt x="137" y="0"/>
                  <a:pt x="102" y="69"/>
                </a:cubicBezTo>
                <a:cubicBezTo>
                  <a:pt x="107" y="110"/>
                  <a:pt x="124" y="107"/>
                  <a:pt x="159" y="111"/>
                </a:cubicBezTo>
                <a:cubicBezTo>
                  <a:pt x="148" y="155"/>
                  <a:pt x="106" y="154"/>
                  <a:pt x="69" y="156"/>
                </a:cubicBezTo>
                <a:cubicBezTo>
                  <a:pt x="40" y="166"/>
                  <a:pt x="20" y="190"/>
                  <a:pt x="0" y="210"/>
                </a:cubicBezTo>
                <a:cubicBezTo>
                  <a:pt x="12" y="280"/>
                  <a:pt x="178" y="266"/>
                  <a:pt x="207" y="267"/>
                </a:cubicBezTo>
                <a:cubicBezTo>
                  <a:pt x="262" y="268"/>
                  <a:pt x="317" y="269"/>
                  <a:pt x="372" y="270"/>
                </a:cubicBezTo>
                <a:cubicBezTo>
                  <a:pt x="411" y="271"/>
                  <a:pt x="450" y="272"/>
                  <a:pt x="489" y="273"/>
                </a:cubicBezTo>
                <a:cubicBezTo>
                  <a:pt x="556" y="272"/>
                  <a:pt x="623" y="277"/>
                  <a:pt x="690" y="270"/>
                </a:cubicBezTo>
                <a:cubicBezTo>
                  <a:pt x="699" y="269"/>
                  <a:pt x="699" y="243"/>
                  <a:pt x="699" y="243"/>
                </a:cubicBezTo>
                <a:cubicBezTo>
                  <a:pt x="696" y="233"/>
                  <a:pt x="690" y="226"/>
                  <a:pt x="687" y="216"/>
                </a:cubicBezTo>
                <a:cubicBezTo>
                  <a:pt x="696" y="184"/>
                  <a:pt x="703" y="192"/>
                  <a:pt x="729" y="174"/>
                </a:cubicBezTo>
                <a:cubicBezTo>
                  <a:pt x="737" y="169"/>
                  <a:pt x="753" y="159"/>
                  <a:pt x="753" y="159"/>
                </a:cubicBezTo>
                <a:cubicBezTo>
                  <a:pt x="761" y="135"/>
                  <a:pt x="745" y="124"/>
                  <a:pt x="729" y="108"/>
                </a:cubicBezTo>
                <a:cubicBezTo>
                  <a:pt x="724" y="103"/>
                  <a:pt x="718" y="98"/>
                  <a:pt x="711" y="96"/>
                </a:cubicBezTo>
                <a:cubicBezTo>
                  <a:pt x="705" y="94"/>
                  <a:pt x="693" y="90"/>
                  <a:pt x="693" y="90"/>
                </a:cubicBezTo>
                <a:cubicBezTo>
                  <a:pt x="627" y="93"/>
                  <a:pt x="583" y="95"/>
                  <a:pt x="516" y="93"/>
                </a:cubicBezTo>
                <a:cubicBezTo>
                  <a:pt x="489" y="75"/>
                  <a:pt x="498" y="58"/>
                  <a:pt x="486" y="33"/>
                </a:cubicBezTo>
                <a:cubicBezTo>
                  <a:pt x="479" y="20"/>
                  <a:pt x="478" y="23"/>
                  <a:pt x="462" y="18"/>
                </a:cubicBezTo>
                <a:cubicBezTo>
                  <a:pt x="459" y="17"/>
                  <a:pt x="453" y="15"/>
                  <a:pt x="453" y="15"/>
                </a:cubicBezTo>
                <a:cubicBezTo>
                  <a:pt x="389" y="17"/>
                  <a:pt x="329" y="17"/>
                  <a:pt x="267" y="27"/>
                </a:cubicBezTo>
                <a:cubicBezTo>
                  <a:pt x="281" y="36"/>
                  <a:pt x="272" y="33"/>
                  <a:pt x="294" y="33"/>
                </a:cubicBezTo>
                <a:close/>
              </a:path>
            </a:pathLst>
          </a:custGeom>
          <a:solidFill>
            <a:srgbClr val="0099CC"/>
          </a:solidFill>
          <a:ln w="9525">
            <a:solidFill>
              <a:srgbClr val="0099CC"/>
            </a:solidFill>
            <a:round/>
            <a:headEnd/>
            <a:tailEnd/>
          </a:ln>
        </p:spPr>
        <p:txBody>
          <a:bodyPr/>
          <a:lstStyle/>
          <a:p>
            <a:endParaRPr lang="en-US"/>
          </a:p>
        </p:txBody>
      </p:sp>
      <p:sp>
        <p:nvSpPr>
          <p:cNvPr id="778257" name="Rectangle 17"/>
          <p:cNvSpPr>
            <a:spLocks noChangeArrowheads="1"/>
          </p:cNvSpPr>
          <p:nvPr/>
        </p:nvSpPr>
        <p:spPr bwMode="auto">
          <a:xfrm>
            <a:off x="7620000" y="2438400"/>
            <a:ext cx="1231900" cy="1187450"/>
          </a:xfrm>
          <a:prstGeom prst="rect">
            <a:avLst/>
          </a:prstGeom>
          <a:noFill/>
          <a:ln w="9525">
            <a:noFill/>
            <a:miter lim="800000"/>
            <a:headEnd/>
            <a:tailEnd/>
          </a:ln>
        </p:spPr>
        <p:txBody>
          <a:bodyPr wrap="none">
            <a:spAutoFit/>
          </a:bodyPr>
          <a:lstStyle/>
          <a:p>
            <a:pPr algn="ctr" eaLnBrk="0" hangingPunct="0"/>
            <a:r>
              <a:rPr lang="en-US" sz="2400" b="1">
                <a:solidFill>
                  <a:srgbClr val="0000CC"/>
                </a:solidFill>
              </a:rPr>
              <a:t>Spring/</a:t>
            </a:r>
          </a:p>
          <a:p>
            <a:pPr algn="ctr" eaLnBrk="0" hangingPunct="0"/>
            <a:r>
              <a:rPr lang="en-US" sz="2400" b="1">
                <a:solidFill>
                  <a:srgbClr val="0000CC"/>
                </a:solidFill>
              </a:rPr>
              <a:t>base</a:t>
            </a:r>
          </a:p>
          <a:p>
            <a:pPr algn="ctr" eaLnBrk="0" hangingPunct="0"/>
            <a:r>
              <a:rPr lang="en-US" sz="2400" b="1">
                <a:solidFill>
                  <a:srgbClr val="0000CC"/>
                </a:solidFill>
              </a:rPr>
              <a:t>flow</a:t>
            </a:r>
            <a:endParaRPr lang="en-US" sz="2000">
              <a:solidFill>
                <a:srgbClr val="0000CC"/>
              </a:solidFill>
            </a:endParaRPr>
          </a:p>
        </p:txBody>
      </p:sp>
      <p:sp>
        <p:nvSpPr>
          <p:cNvPr id="778258" name="Oval 18"/>
          <p:cNvSpPr>
            <a:spLocks noChangeArrowheads="1"/>
          </p:cNvSpPr>
          <p:nvPr/>
        </p:nvSpPr>
        <p:spPr bwMode="auto">
          <a:xfrm rot="-1185007">
            <a:off x="6781800" y="4038600"/>
            <a:ext cx="1143000" cy="2667000"/>
          </a:xfrm>
          <a:prstGeom prst="ellipse">
            <a:avLst/>
          </a:prstGeom>
          <a:noFill/>
          <a:ln w="76200">
            <a:solidFill>
              <a:srgbClr val="CCCC00"/>
            </a:solidFill>
            <a:round/>
            <a:headEnd/>
            <a:tailEnd/>
          </a:ln>
        </p:spPr>
        <p:txBody>
          <a:bodyPr wrap="none" anchor="ctr"/>
          <a:lstStyle/>
          <a:p>
            <a:endParaRPr lang="en-US"/>
          </a:p>
        </p:txBody>
      </p:sp>
      <p:sp>
        <p:nvSpPr>
          <p:cNvPr id="778259" name="Line 19"/>
          <p:cNvSpPr>
            <a:spLocks noChangeShapeType="1"/>
          </p:cNvSpPr>
          <p:nvPr/>
        </p:nvSpPr>
        <p:spPr bwMode="auto">
          <a:xfrm flipV="1">
            <a:off x="7772400" y="3733800"/>
            <a:ext cx="381000" cy="1143000"/>
          </a:xfrm>
          <a:prstGeom prst="line">
            <a:avLst/>
          </a:prstGeom>
          <a:noFill/>
          <a:ln w="76200">
            <a:solidFill>
              <a:srgbClr val="CCCC00"/>
            </a:solidFill>
            <a:round/>
            <a:headEnd/>
            <a:tailEnd/>
          </a:ln>
        </p:spPr>
        <p:txBody>
          <a:bodyPr/>
          <a:lstStyle/>
          <a:p>
            <a:endParaRPr lang="en-US"/>
          </a:p>
        </p:txBody>
      </p:sp>
      <p:sp>
        <p:nvSpPr>
          <p:cNvPr id="91156" name="Text Box 20"/>
          <p:cNvSpPr txBox="1">
            <a:spLocks noChangeArrowheads="1"/>
          </p:cNvSpPr>
          <p:nvPr/>
        </p:nvSpPr>
        <p:spPr bwMode="auto">
          <a:xfrm>
            <a:off x="304800" y="282575"/>
            <a:ext cx="2981325" cy="1311275"/>
          </a:xfrm>
          <a:prstGeom prst="rect">
            <a:avLst/>
          </a:prstGeom>
          <a:noFill/>
          <a:ln w="9525">
            <a:noFill/>
            <a:miter lim="800000"/>
            <a:headEnd/>
            <a:tailEnd/>
          </a:ln>
        </p:spPr>
        <p:txBody>
          <a:bodyPr wrap="none">
            <a:spAutoFit/>
          </a:bodyPr>
          <a:lstStyle/>
          <a:p>
            <a:pPr eaLnBrk="0" hangingPunct="0"/>
            <a:r>
              <a:rPr lang="en-US" sz="4000">
                <a:solidFill>
                  <a:srgbClr val="0099CC"/>
                </a:solidFill>
              </a:rPr>
              <a:t>Your aquifer</a:t>
            </a:r>
          </a:p>
          <a:p>
            <a:pPr eaLnBrk="0" hangingPunct="0"/>
            <a:r>
              <a:rPr lang="en-US" sz="4000">
                <a:solidFill>
                  <a:srgbClr val="0099CC"/>
                </a:solidFill>
              </a:rPr>
              <a:t>as a bathtub</a:t>
            </a:r>
          </a:p>
        </p:txBody>
      </p:sp>
    </p:spTree>
    <p:extLst>
      <p:ext uri="{BB962C8B-B14F-4D97-AF65-F5344CB8AC3E}">
        <p14:creationId xmlns:p14="http://schemas.microsoft.com/office/powerpoint/2010/main" val="401989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78245"/>
                                        </p:tgtEl>
                                        <p:attrNameLst>
                                          <p:attrName>style.visibility</p:attrName>
                                        </p:attrNameLst>
                                      </p:cBhvr>
                                      <p:to>
                                        <p:strVal val="visible"/>
                                      </p:to>
                                    </p:set>
                                    <p:anim calcmode="lin" valueType="num">
                                      <p:cBhvr additive="base">
                                        <p:cTn id="7" dur="500" fill="hold"/>
                                        <p:tgtEl>
                                          <p:spTgt spid="778245"/>
                                        </p:tgtEl>
                                        <p:attrNameLst>
                                          <p:attrName>ppt_x</p:attrName>
                                        </p:attrNameLst>
                                      </p:cBhvr>
                                      <p:tavLst>
                                        <p:tav tm="0">
                                          <p:val>
                                            <p:strVal val="0-#ppt_w/2"/>
                                          </p:val>
                                        </p:tav>
                                        <p:tav tm="100000">
                                          <p:val>
                                            <p:strVal val="#ppt_x"/>
                                          </p:val>
                                        </p:tav>
                                      </p:tavLst>
                                    </p:anim>
                                    <p:anim calcmode="lin" valueType="num">
                                      <p:cBhvr additive="base">
                                        <p:cTn id="8" dur="500" fill="hold"/>
                                        <p:tgtEl>
                                          <p:spTgt spid="77824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78246"/>
                                        </p:tgtEl>
                                        <p:attrNameLst>
                                          <p:attrName>style.visibility</p:attrName>
                                        </p:attrNameLst>
                                      </p:cBhvr>
                                      <p:to>
                                        <p:strVal val="visible"/>
                                      </p:to>
                                    </p:set>
                                    <p:anim calcmode="lin" valueType="num">
                                      <p:cBhvr additive="base">
                                        <p:cTn id="12" dur="500" fill="hold"/>
                                        <p:tgtEl>
                                          <p:spTgt spid="778246"/>
                                        </p:tgtEl>
                                        <p:attrNameLst>
                                          <p:attrName>ppt_x</p:attrName>
                                        </p:attrNameLst>
                                      </p:cBhvr>
                                      <p:tavLst>
                                        <p:tav tm="0">
                                          <p:val>
                                            <p:strVal val="0-#ppt_w/2"/>
                                          </p:val>
                                        </p:tav>
                                        <p:tav tm="100000">
                                          <p:val>
                                            <p:strVal val="#ppt_x"/>
                                          </p:val>
                                        </p:tav>
                                      </p:tavLst>
                                    </p:anim>
                                    <p:anim calcmode="lin" valueType="num">
                                      <p:cBhvr additive="base">
                                        <p:cTn id="13" dur="500" fill="hold"/>
                                        <p:tgtEl>
                                          <p:spTgt spid="77824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778243"/>
                                        </p:tgtEl>
                                        <p:attrNameLst>
                                          <p:attrName>style.visibility</p:attrName>
                                        </p:attrNameLst>
                                      </p:cBhvr>
                                      <p:to>
                                        <p:strVal val="visible"/>
                                      </p:to>
                                    </p:set>
                                    <p:anim calcmode="lin" valueType="num">
                                      <p:cBhvr additive="base">
                                        <p:cTn id="18" dur="500" fill="hold"/>
                                        <p:tgtEl>
                                          <p:spTgt spid="778243"/>
                                        </p:tgtEl>
                                        <p:attrNameLst>
                                          <p:attrName>ppt_x</p:attrName>
                                        </p:attrNameLst>
                                      </p:cBhvr>
                                      <p:tavLst>
                                        <p:tav tm="0">
                                          <p:val>
                                            <p:strVal val="0-#ppt_w/2"/>
                                          </p:val>
                                        </p:tav>
                                        <p:tav tm="100000">
                                          <p:val>
                                            <p:strVal val="#ppt_x"/>
                                          </p:val>
                                        </p:tav>
                                      </p:tavLst>
                                    </p:anim>
                                    <p:anim calcmode="lin" valueType="num">
                                      <p:cBhvr additive="base">
                                        <p:cTn id="19" dur="500" fill="hold"/>
                                        <p:tgtEl>
                                          <p:spTgt spid="778243"/>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778244"/>
                                        </p:tgtEl>
                                        <p:attrNameLst>
                                          <p:attrName>style.visibility</p:attrName>
                                        </p:attrNameLst>
                                      </p:cBhvr>
                                      <p:to>
                                        <p:strVal val="visible"/>
                                      </p:to>
                                    </p:set>
                                    <p:anim calcmode="lin" valueType="num">
                                      <p:cBhvr additive="base">
                                        <p:cTn id="23" dur="500" fill="hold"/>
                                        <p:tgtEl>
                                          <p:spTgt spid="778244"/>
                                        </p:tgtEl>
                                        <p:attrNameLst>
                                          <p:attrName>ppt_x</p:attrName>
                                        </p:attrNameLst>
                                      </p:cBhvr>
                                      <p:tavLst>
                                        <p:tav tm="0">
                                          <p:val>
                                            <p:strVal val="0-#ppt_w/2"/>
                                          </p:val>
                                        </p:tav>
                                        <p:tav tm="100000">
                                          <p:val>
                                            <p:strVal val="#ppt_x"/>
                                          </p:val>
                                        </p:tav>
                                      </p:tavLst>
                                    </p:anim>
                                    <p:anim calcmode="lin" valueType="num">
                                      <p:cBhvr additive="base">
                                        <p:cTn id="24" dur="500" fill="hold"/>
                                        <p:tgtEl>
                                          <p:spTgt spid="77824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78258"/>
                                        </p:tgtEl>
                                        <p:attrNameLst>
                                          <p:attrName>style.visibility</p:attrName>
                                        </p:attrNameLst>
                                      </p:cBhvr>
                                      <p:to>
                                        <p:strVal val="visible"/>
                                      </p:to>
                                    </p:set>
                                    <p:anim calcmode="lin" valueType="num">
                                      <p:cBhvr additive="base">
                                        <p:cTn id="29" dur="500" fill="hold"/>
                                        <p:tgtEl>
                                          <p:spTgt spid="778258"/>
                                        </p:tgtEl>
                                        <p:attrNameLst>
                                          <p:attrName>ppt_x</p:attrName>
                                        </p:attrNameLst>
                                      </p:cBhvr>
                                      <p:tavLst>
                                        <p:tav tm="0">
                                          <p:val>
                                            <p:strVal val="0-#ppt_w/2"/>
                                          </p:val>
                                        </p:tav>
                                        <p:tav tm="100000">
                                          <p:val>
                                            <p:strVal val="#ppt_x"/>
                                          </p:val>
                                        </p:tav>
                                      </p:tavLst>
                                    </p:anim>
                                    <p:anim calcmode="lin" valueType="num">
                                      <p:cBhvr additive="base">
                                        <p:cTn id="30" dur="500" fill="hold"/>
                                        <p:tgtEl>
                                          <p:spTgt spid="778258"/>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778259"/>
                                        </p:tgtEl>
                                        <p:attrNameLst>
                                          <p:attrName>style.visibility</p:attrName>
                                        </p:attrNameLst>
                                      </p:cBhvr>
                                      <p:to>
                                        <p:strVal val="visible"/>
                                      </p:to>
                                    </p:set>
                                    <p:anim calcmode="lin" valueType="num">
                                      <p:cBhvr additive="base">
                                        <p:cTn id="33" dur="500" fill="hold"/>
                                        <p:tgtEl>
                                          <p:spTgt spid="778259"/>
                                        </p:tgtEl>
                                        <p:attrNameLst>
                                          <p:attrName>ppt_x</p:attrName>
                                        </p:attrNameLst>
                                      </p:cBhvr>
                                      <p:tavLst>
                                        <p:tav tm="0">
                                          <p:val>
                                            <p:strVal val="0-#ppt_w/2"/>
                                          </p:val>
                                        </p:tav>
                                        <p:tav tm="100000">
                                          <p:val>
                                            <p:strVal val="#ppt_x"/>
                                          </p:val>
                                        </p:tav>
                                      </p:tavLst>
                                    </p:anim>
                                    <p:anim calcmode="lin" valueType="num">
                                      <p:cBhvr additive="base">
                                        <p:cTn id="34" dur="500" fill="hold"/>
                                        <p:tgtEl>
                                          <p:spTgt spid="778259"/>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8" fill="hold" grpId="0" nodeType="afterEffect">
                                  <p:stCondLst>
                                    <p:cond delay="0"/>
                                  </p:stCondLst>
                                  <p:childTnLst>
                                    <p:set>
                                      <p:cBhvr>
                                        <p:cTn id="37" dur="1" fill="hold">
                                          <p:stCondLst>
                                            <p:cond delay="0"/>
                                          </p:stCondLst>
                                        </p:cTn>
                                        <p:tgtEl>
                                          <p:spTgt spid="778257"/>
                                        </p:tgtEl>
                                        <p:attrNameLst>
                                          <p:attrName>style.visibility</p:attrName>
                                        </p:attrNameLst>
                                      </p:cBhvr>
                                      <p:to>
                                        <p:strVal val="visible"/>
                                      </p:to>
                                    </p:set>
                                    <p:anim calcmode="lin" valueType="num">
                                      <p:cBhvr additive="base">
                                        <p:cTn id="38" dur="500" fill="hold"/>
                                        <p:tgtEl>
                                          <p:spTgt spid="778257"/>
                                        </p:tgtEl>
                                        <p:attrNameLst>
                                          <p:attrName>ppt_x</p:attrName>
                                        </p:attrNameLst>
                                      </p:cBhvr>
                                      <p:tavLst>
                                        <p:tav tm="0">
                                          <p:val>
                                            <p:strVal val="0-#ppt_w/2"/>
                                          </p:val>
                                        </p:tav>
                                        <p:tav tm="100000">
                                          <p:val>
                                            <p:strVal val="#ppt_x"/>
                                          </p:val>
                                        </p:tav>
                                      </p:tavLst>
                                    </p:anim>
                                    <p:anim calcmode="lin" valueType="num">
                                      <p:cBhvr additive="base">
                                        <p:cTn id="39" dur="500" fill="hold"/>
                                        <p:tgtEl>
                                          <p:spTgt spid="778257"/>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778247"/>
                                        </p:tgtEl>
                                        <p:attrNameLst>
                                          <p:attrName>style.visibility</p:attrName>
                                        </p:attrNameLst>
                                      </p:cBhvr>
                                      <p:to>
                                        <p:strVal val="visible"/>
                                      </p:to>
                                    </p:set>
                                    <p:anim calcmode="lin" valueType="num">
                                      <p:cBhvr additive="base">
                                        <p:cTn id="44" dur="500" fill="hold"/>
                                        <p:tgtEl>
                                          <p:spTgt spid="778247"/>
                                        </p:tgtEl>
                                        <p:attrNameLst>
                                          <p:attrName>ppt_x</p:attrName>
                                        </p:attrNameLst>
                                      </p:cBhvr>
                                      <p:tavLst>
                                        <p:tav tm="0">
                                          <p:val>
                                            <p:strVal val="0-#ppt_w/2"/>
                                          </p:val>
                                        </p:tav>
                                        <p:tav tm="100000">
                                          <p:val>
                                            <p:strVal val="#ppt_x"/>
                                          </p:val>
                                        </p:tav>
                                      </p:tavLst>
                                    </p:anim>
                                    <p:anim calcmode="lin" valueType="num">
                                      <p:cBhvr additive="base">
                                        <p:cTn id="45" dur="500" fill="hold"/>
                                        <p:tgtEl>
                                          <p:spTgt spid="778247"/>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2" presetClass="entr" presetSubtype="8" fill="hold" grpId="0" nodeType="afterEffect">
                                  <p:stCondLst>
                                    <p:cond delay="0"/>
                                  </p:stCondLst>
                                  <p:childTnLst>
                                    <p:set>
                                      <p:cBhvr>
                                        <p:cTn id="48" dur="1" fill="hold">
                                          <p:stCondLst>
                                            <p:cond delay="0"/>
                                          </p:stCondLst>
                                        </p:cTn>
                                        <p:tgtEl>
                                          <p:spTgt spid="778248"/>
                                        </p:tgtEl>
                                        <p:attrNameLst>
                                          <p:attrName>style.visibility</p:attrName>
                                        </p:attrNameLst>
                                      </p:cBhvr>
                                      <p:to>
                                        <p:strVal val="visible"/>
                                      </p:to>
                                    </p:set>
                                    <p:anim calcmode="lin" valueType="num">
                                      <p:cBhvr additive="base">
                                        <p:cTn id="49" dur="500" fill="hold"/>
                                        <p:tgtEl>
                                          <p:spTgt spid="778248"/>
                                        </p:tgtEl>
                                        <p:attrNameLst>
                                          <p:attrName>ppt_x</p:attrName>
                                        </p:attrNameLst>
                                      </p:cBhvr>
                                      <p:tavLst>
                                        <p:tav tm="0">
                                          <p:val>
                                            <p:strVal val="0-#ppt_w/2"/>
                                          </p:val>
                                        </p:tav>
                                        <p:tav tm="100000">
                                          <p:val>
                                            <p:strVal val="#ppt_x"/>
                                          </p:val>
                                        </p:tav>
                                      </p:tavLst>
                                    </p:anim>
                                    <p:anim calcmode="lin" valueType="num">
                                      <p:cBhvr additive="base">
                                        <p:cTn id="50" dur="500" fill="hold"/>
                                        <p:tgtEl>
                                          <p:spTgt spid="77824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778249"/>
                                        </p:tgtEl>
                                        <p:attrNameLst>
                                          <p:attrName>style.visibility</p:attrName>
                                        </p:attrNameLst>
                                      </p:cBhvr>
                                      <p:to>
                                        <p:strVal val="visible"/>
                                      </p:to>
                                    </p:set>
                                    <p:anim calcmode="lin" valueType="num">
                                      <p:cBhvr additive="base">
                                        <p:cTn id="55" dur="500" fill="hold"/>
                                        <p:tgtEl>
                                          <p:spTgt spid="778249"/>
                                        </p:tgtEl>
                                        <p:attrNameLst>
                                          <p:attrName>ppt_x</p:attrName>
                                        </p:attrNameLst>
                                      </p:cBhvr>
                                      <p:tavLst>
                                        <p:tav tm="0">
                                          <p:val>
                                            <p:strVal val="#ppt_x"/>
                                          </p:val>
                                        </p:tav>
                                        <p:tav tm="100000">
                                          <p:val>
                                            <p:strVal val="#ppt_x"/>
                                          </p:val>
                                        </p:tav>
                                      </p:tavLst>
                                    </p:anim>
                                    <p:anim calcmode="lin" valueType="num">
                                      <p:cBhvr additive="base">
                                        <p:cTn id="56" dur="500" fill="hold"/>
                                        <p:tgtEl>
                                          <p:spTgt spid="7782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44" grpId="0" autoUpdateAnimBg="0"/>
      <p:bldP spid="778246" grpId="0" autoUpdateAnimBg="0"/>
      <p:bldP spid="778248" grpId="0" autoUpdateAnimBg="0"/>
      <p:bldP spid="778257" grpId="0" autoUpdateAnimBg="0"/>
      <p:bldP spid="778258" grpId="0" animBg="1"/>
      <p:bldP spid="77825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pPr eaLnBrk="1" hangingPunct="1"/>
            <a:r>
              <a:rPr lang="en-US" b="1" dirty="0" smtClean="0">
                <a:solidFill>
                  <a:schemeClr val="accent5">
                    <a:lumMod val="50000"/>
                  </a:schemeClr>
                </a:solidFill>
              </a:rPr>
              <a:t>recharge</a:t>
            </a:r>
          </a:p>
        </p:txBody>
      </p:sp>
      <p:pic>
        <p:nvPicPr>
          <p:cNvPr id="297987" name="Picture 3" descr="cripple_crawfish"/>
          <p:cNvPicPr>
            <a:picLocks noChangeAspect="1" noChangeArrowheads="1"/>
          </p:cNvPicPr>
          <p:nvPr/>
        </p:nvPicPr>
        <p:blipFill>
          <a:blip r:embed="rId2" cstate="print"/>
          <a:srcRect/>
          <a:stretch>
            <a:fillRect/>
          </a:stretch>
        </p:blipFill>
        <p:spPr bwMode="auto">
          <a:xfrm>
            <a:off x="838200" y="1371600"/>
            <a:ext cx="7543800" cy="5035550"/>
          </a:xfrm>
          <a:prstGeom prst="rect">
            <a:avLst/>
          </a:prstGeom>
          <a:noFill/>
          <a:ln w="9525">
            <a:noFill/>
            <a:miter lim="800000"/>
            <a:headEnd/>
            <a:tailEnd/>
          </a:ln>
        </p:spPr>
      </p:pic>
    </p:spTree>
    <p:extLst>
      <p:ext uri="{BB962C8B-B14F-4D97-AF65-F5344CB8AC3E}">
        <p14:creationId xmlns:p14="http://schemas.microsoft.com/office/powerpoint/2010/main" val="169164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print"/>
          <a:srcRect/>
          <a:stretch>
            <a:fillRect/>
          </a:stretch>
        </p:blipFill>
        <p:spPr bwMode="auto">
          <a:xfrm>
            <a:off x="228600" y="228600"/>
            <a:ext cx="8712200" cy="6124575"/>
          </a:xfrm>
          <a:prstGeom prst="rect">
            <a:avLst/>
          </a:prstGeom>
          <a:noFill/>
          <a:ln w="9525">
            <a:noFill/>
            <a:miter lim="800000"/>
            <a:headEnd/>
            <a:tailEnd/>
          </a:ln>
        </p:spPr>
      </p:pic>
      <p:sp>
        <p:nvSpPr>
          <p:cNvPr id="69635" name="Text Box 3"/>
          <p:cNvSpPr txBox="1">
            <a:spLocks noChangeArrowheads="1"/>
          </p:cNvSpPr>
          <p:nvPr/>
        </p:nvSpPr>
        <p:spPr bwMode="auto">
          <a:xfrm>
            <a:off x="228600" y="6324600"/>
            <a:ext cx="4146550" cy="457200"/>
          </a:xfrm>
          <a:prstGeom prst="rect">
            <a:avLst/>
          </a:prstGeom>
          <a:noFill/>
          <a:ln w="9525">
            <a:noFill/>
            <a:miter lim="800000"/>
            <a:headEnd/>
            <a:tailEnd/>
          </a:ln>
        </p:spPr>
        <p:txBody>
          <a:bodyPr wrap="none">
            <a:spAutoFit/>
          </a:bodyPr>
          <a:lstStyle/>
          <a:p>
            <a:pPr eaLnBrk="0" hangingPunct="0"/>
            <a:r>
              <a:rPr lang="en-US" sz="2400" b="1"/>
              <a:t>Hickory Aquifer, sandstone</a:t>
            </a:r>
          </a:p>
        </p:txBody>
      </p:sp>
    </p:spTree>
    <p:extLst>
      <p:ext uri="{BB962C8B-B14F-4D97-AF65-F5344CB8AC3E}">
        <p14:creationId xmlns:p14="http://schemas.microsoft.com/office/powerpoint/2010/main" val="44842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a:stretch>
            <a:fillRect/>
          </a:stretch>
        </p:blipFill>
        <p:spPr bwMode="auto">
          <a:xfrm>
            <a:off x="228600" y="228600"/>
            <a:ext cx="8712200" cy="6124575"/>
          </a:xfrm>
          <a:prstGeom prst="rect">
            <a:avLst/>
          </a:prstGeom>
          <a:noFill/>
          <a:ln w="9525">
            <a:noFill/>
            <a:miter lim="800000"/>
            <a:headEnd/>
            <a:tailEnd/>
          </a:ln>
        </p:spPr>
      </p:pic>
      <p:sp>
        <p:nvSpPr>
          <p:cNvPr id="70659" name="Text Box 3"/>
          <p:cNvSpPr txBox="1">
            <a:spLocks noChangeArrowheads="1"/>
          </p:cNvSpPr>
          <p:nvPr/>
        </p:nvSpPr>
        <p:spPr bwMode="auto">
          <a:xfrm>
            <a:off x="152400" y="6324600"/>
            <a:ext cx="6683375" cy="457200"/>
          </a:xfrm>
          <a:prstGeom prst="rect">
            <a:avLst/>
          </a:prstGeom>
          <a:noFill/>
          <a:ln w="9525">
            <a:noFill/>
            <a:miter lim="800000"/>
            <a:headEnd/>
            <a:tailEnd/>
          </a:ln>
        </p:spPr>
        <p:txBody>
          <a:bodyPr wrap="none">
            <a:spAutoFit/>
          </a:bodyPr>
          <a:lstStyle/>
          <a:p>
            <a:r>
              <a:rPr lang="en-US" sz="2400" b="1"/>
              <a:t>Edwards-Trinity (Plateau) Aquifer, limestone </a:t>
            </a:r>
          </a:p>
        </p:txBody>
      </p:sp>
    </p:spTree>
    <p:extLst>
      <p:ext uri="{BB962C8B-B14F-4D97-AF65-F5344CB8AC3E}">
        <p14:creationId xmlns:p14="http://schemas.microsoft.com/office/powerpoint/2010/main" val="260203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915412"/>
            <a:ext cx="7772400" cy="3539430"/>
          </a:xfrm>
          <a:prstGeom prst="rect">
            <a:avLst/>
          </a:prstGeom>
        </p:spPr>
        <p:txBody>
          <a:bodyPr wrap="square">
            <a:spAutoFit/>
          </a:bodyPr>
          <a:lstStyle/>
          <a:p>
            <a:r>
              <a:rPr lang="en-US" sz="3200" dirty="0"/>
              <a:t>The following presentation is based upon professional research and analysis within the scope of the Texas Water Development Board’s statutory responsibilities and priorities but, unless specifically noted, does not necessarily reflect official Board positions or decisions.</a:t>
            </a:r>
            <a:endParaRPr lang="en-US" sz="3200" dirty="0">
              <a:latin typeface="Times New Roman" panose="02020603050405020304" pitchFamily="18" charset="0"/>
              <a:cs typeface="Times New Roman" panose="02020603050405020304" pitchFamily="18" charset="0"/>
            </a:endParaRPr>
          </a:p>
        </p:txBody>
      </p:sp>
      <p:pic>
        <p:nvPicPr>
          <p:cNvPr id="3" name="Content Placeholder 3" descr="twdb.jpg"/>
          <p:cNvPicPr>
            <a:picLocks noChangeAspect="1"/>
          </p:cNvPicPr>
          <p:nvPr/>
        </p:nvPicPr>
        <p:blipFill>
          <a:blip r:embed="rId2" cstate="print"/>
          <a:stretch>
            <a:fillRect/>
          </a:stretch>
        </p:blipFill>
        <p:spPr>
          <a:xfrm>
            <a:off x="4267200" y="4267200"/>
            <a:ext cx="3962400" cy="1030365"/>
          </a:xfrm>
          <a:prstGeom prst="rect">
            <a:avLst/>
          </a:prstGeom>
        </p:spPr>
      </p:pic>
    </p:spTree>
    <p:extLst>
      <p:ext uri="{BB962C8B-B14F-4D97-AF65-F5344CB8AC3E}">
        <p14:creationId xmlns:p14="http://schemas.microsoft.com/office/powerpoint/2010/main" val="308165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228600" y="228600"/>
            <a:ext cx="8648700" cy="6083300"/>
          </a:xfrm>
          <a:prstGeom prst="rect">
            <a:avLst/>
          </a:prstGeom>
          <a:noFill/>
          <a:ln w="9525">
            <a:noFill/>
            <a:miter lim="800000"/>
            <a:headEnd/>
            <a:tailEnd/>
          </a:ln>
        </p:spPr>
      </p:pic>
      <p:sp>
        <p:nvSpPr>
          <p:cNvPr id="71683" name="Text Box 3"/>
          <p:cNvSpPr txBox="1">
            <a:spLocks noChangeArrowheads="1"/>
          </p:cNvSpPr>
          <p:nvPr/>
        </p:nvSpPr>
        <p:spPr bwMode="auto">
          <a:xfrm>
            <a:off x="152400" y="6276975"/>
            <a:ext cx="5006975" cy="457200"/>
          </a:xfrm>
          <a:prstGeom prst="rect">
            <a:avLst/>
          </a:prstGeom>
          <a:noFill/>
          <a:ln w="9525">
            <a:noFill/>
            <a:miter lim="800000"/>
            <a:headEnd/>
            <a:tailEnd/>
          </a:ln>
        </p:spPr>
        <p:txBody>
          <a:bodyPr wrap="none">
            <a:spAutoFit/>
          </a:bodyPr>
          <a:lstStyle/>
          <a:p>
            <a:r>
              <a:rPr lang="en-US" sz="2400" b="1"/>
              <a:t>Ogallala Aquifer, sand and gravel</a:t>
            </a:r>
          </a:p>
        </p:txBody>
      </p:sp>
    </p:spTree>
    <p:extLst>
      <p:ext uri="{BB962C8B-B14F-4D97-AF65-F5344CB8AC3E}">
        <p14:creationId xmlns:p14="http://schemas.microsoft.com/office/powerpoint/2010/main" val="223194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2" descr="1-020"/>
          <p:cNvPicPr>
            <a:picLocks noChangeAspect="1" noChangeArrowheads="1"/>
          </p:cNvPicPr>
          <p:nvPr/>
        </p:nvPicPr>
        <p:blipFill>
          <a:blip r:embed="rId2" cstate="print"/>
          <a:srcRect/>
          <a:stretch>
            <a:fillRect/>
          </a:stretch>
        </p:blipFill>
        <p:spPr bwMode="auto">
          <a:xfrm>
            <a:off x="304800" y="871538"/>
            <a:ext cx="8458200" cy="5681662"/>
          </a:xfrm>
          <a:prstGeom prst="rect">
            <a:avLst/>
          </a:prstGeom>
          <a:noFill/>
          <a:ln w="9525">
            <a:noFill/>
            <a:miter lim="800000"/>
            <a:headEnd/>
            <a:tailEnd/>
          </a:ln>
        </p:spPr>
      </p:pic>
      <p:sp>
        <p:nvSpPr>
          <p:cNvPr id="410627" name="Rectangle 3"/>
          <p:cNvSpPr>
            <a:spLocks noChangeArrowheads="1"/>
          </p:cNvSpPr>
          <p:nvPr/>
        </p:nvSpPr>
        <p:spPr bwMode="auto">
          <a:xfrm>
            <a:off x="457200" y="-76200"/>
            <a:ext cx="8229600" cy="1143000"/>
          </a:xfrm>
          <a:prstGeom prst="rect">
            <a:avLst/>
          </a:prstGeom>
          <a:noFill/>
          <a:ln w="9525">
            <a:noFill/>
            <a:miter lim="800000"/>
            <a:headEnd/>
            <a:tailEnd/>
          </a:ln>
        </p:spPr>
        <p:txBody>
          <a:bodyPr anchor="ctr"/>
          <a:lstStyle/>
          <a:p>
            <a:pPr algn="ctr"/>
            <a:r>
              <a:rPr lang="en-US" sz="4800" b="1">
                <a:solidFill>
                  <a:schemeClr val="accent2"/>
                </a:solidFill>
              </a:rPr>
              <a:t>Comal Springs</a:t>
            </a:r>
            <a:endParaRPr lang="en-US" sz="4400">
              <a:solidFill>
                <a:schemeClr val="tx2"/>
              </a:solidFill>
            </a:endParaRPr>
          </a:p>
        </p:txBody>
      </p:sp>
    </p:spTree>
    <p:extLst>
      <p:ext uri="{BB962C8B-B14F-4D97-AF65-F5344CB8AC3E}">
        <p14:creationId xmlns:p14="http://schemas.microsoft.com/office/powerpoint/2010/main" val="135972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png"/>
          <p:cNvPicPr>
            <a:picLocks noChangeAspect="1"/>
          </p:cNvPicPr>
          <p:nvPr/>
        </p:nvPicPr>
        <p:blipFill>
          <a:blip r:embed="rId3" cstate="print"/>
          <a:stretch>
            <a:fillRect/>
          </a:stretch>
        </p:blipFill>
        <p:spPr>
          <a:xfrm>
            <a:off x="512201" y="381000"/>
            <a:ext cx="8174599" cy="5105400"/>
          </a:xfrm>
          <a:prstGeom prst="rect">
            <a:avLst/>
          </a:prstGeom>
        </p:spPr>
      </p:pic>
    </p:spTree>
    <p:extLst>
      <p:ext uri="{BB962C8B-B14F-4D97-AF65-F5344CB8AC3E}">
        <p14:creationId xmlns:p14="http://schemas.microsoft.com/office/powerpoint/2010/main" val="252512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F7"/>
          <p:cNvPicPr>
            <a:picLocks noChangeAspect="1" noChangeArrowheads="1"/>
          </p:cNvPicPr>
          <p:nvPr/>
        </p:nvPicPr>
        <p:blipFill>
          <a:blip r:embed="rId2" cstate="print"/>
          <a:srcRect/>
          <a:stretch>
            <a:fillRect/>
          </a:stretch>
        </p:blipFill>
        <p:spPr bwMode="auto">
          <a:xfrm>
            <a:off x="381000" y="457200"/>
            <a:ext cx="8153400" cy="5838825"/>
          </a:xfrm>
          <a:prstGeom prst="rect">
            <a:avLst/>
          </a:prstGeom>
          <a:noFill/>
          <a:ln w="9525">
            <a:noFill/>
            <a:miter lim="800000"/>
            <a:headEnd/>
            <a:tailEnd/>
          </a:ln>
        </p:spPr>
      </p:pic>
      <p:sp>
        <p:nvSpPr>
          <p:cNvPr id="77827" name="Text Box 3"/>
          <p:cNvSpPr txBox="1">
            <a:spLocks noChangeArrowheads="1"/>
          </p:cNvSpPr>
          <p:nvPr/>
        </p:nvSpPr>
        <p:spPr bwMode="auto">
          <a:xfrm>
            <a:off x="5334000" y="473075"/>
            <a:ext cx="2957513" cy="579438"/>
          </a:xfrm>
          <a:prstGeom prst="rect">
            <a:avLst/>
          </a:prstGeom>
          <a:noFill/>
          <a:ln w="9525">
            <a:noFill/>
            <a:miter lim="800000"/>
            <a:headEnd/>
            <a:tailEnd/>
          </a:ln>
        </p:spPr>
        <p:txBody>
          <a:bodyPr wrap="none">
            <a:spAutoFit/>
          </a:bodyPr>
          <a:lstStyle/>
          <a:p>
            <a:r>
              <a:rPr lang="en-US" sz="3200" b="1">
                <a:solidFill>
                  <a:srgbClr val="FF0000"/>
                </a:solidFill>
              </a:rPr>
              <a:t>Major aquifers</a:t>
            </a:r>
          </a:p>
        </p:txBody>
      </p:sp>
    </p:spTree>
    <p:extLst>
      <p:ext uri="{BB962C8B-B14F-4D97-AF65-F5344CB8AC3E}">
        <p14:creationId xmlns:p14="http://schemas.microsoft.com/office/powerpoint/2010/main" val="110150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04800" y="0"/>
            <a:ext cx="8458200" cy="1447800"/>
          </a:xfrm>
          <a:prstGeom prst="rect">
            <a:avLst/>
          </a:prstGeom>
          <a:noFill/>
          <a:ln w="38100">
            <a:noFill/>
            <a:miter lim="800000"/>
            <a:headEnd/>
            <a:tailEnd/>
          </a:ln>
        </p:spPr>
        <p:txBody>
          <a:bodyPr anchor="ctr"/>
          <a:lstStyle/>
          <a:p>
            <a:pPr algn="ctr"/>
            <a:r>
              <a:rPr lang="en-US" sz="3200">
                <a:solidFill>
                  <a:srgbClr val="A50021"/>
                </a:solidFill>
              </a:rPr>
              <a:t>same aquifer: </a:t>
            </a:r>
            <a:r>
              <a:rPr lang="en-US" sz="3200" b="1">
                <a:solidFill>
                  <a:schemeClr val="accent2"/>
                </a:solidFill>
              </a:rPr>
              <a:t>unconfined and confined</a:t>
            </a:r>
            <a:r>
              <a:rPr lang="en-US" sz="3200">
                <a:solidFill>
                  <a:srgbClr val="A50021"/>
                </a:solidFill>
              </a:rPr>
              <a:t/>
            </a:r>
            <a:br>
              <a:rPr lang="en-US" sz="3200">
                <a:solidFill>
                  <a:srgbClr val="A50021"/>
                </a:solidFill>
              </a:rPr>
            </a:br>
            <a:endParaRPr lang="en-US" sz="3200">
              <a:solidFill>
                <a:schemeClr val="tx2"/>
              </a:solidFill>
            </a:endParaRPr>
          </a:p>
        </p:txBody>
      </p:sp>
      <p:pic>
        <p:nvPicPr>
          <p:cNvPr id="57347" name="Picture 3" descr="aquifers confined-unconfined dipping"/>
          <p:cNvPicPr>
            <a:picLocks noChangeAspect="1" noChangeArrowheads="1"/>
          </p:cNvPicPr>
          <p:nvPr/>
        </p:nvPicPr>
        <p:blipFill>
          <a:blip r:embed="rId3" cstate="print"/>
          <a:srcRect/>
          <a:stretch>
            <a:fillRect/>
          </a:stretch>
        </p:blipFill>
        <p:spPr bwMode="auto">
          <a:xfrm>
            <a:off x="381000" y="914400"/>
            <a:ext cx="8839200" cy="5584825"/>
          </a:xfrm>
          <a:prstGeom prst="rect">
            <a:avLst/>
          </a:prstGeom>
          <a:noFill/>
          <a:ln w="9525">
            <a:noFill/>
            <a:miter lim="800000"/>
            <a:headEnd/>
            <a:tailEnd/>
          </a:ln>
        </p:spPr>
      </p:pic>
    </p:spTree>
    <p:extLst>
      <p:ext uri="{BB962C8B-B14F-4D97-AF65-F5344CB8AC3E}">
        <p14:creationId xmlns:p14="http://schemas.microsoft.com/office/powerpoint/2010/main" val="283631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F7"/>
          <p:cNvPicPr>
            <a:picLocks noChangeAspect="1" noChangeArrowheads="1"/>
          </p:cNvPicPr>
          <p:nvPr/>
        </p:nvPicPr>
        <p:blipFill>
          <a:blip r:embed="rId2" cstate="print"/>
          <a:srcRect/>
          <a:stretch>
            <a:fillRect/>
          </a:stretch>
        </p:blipFill>
        <p:spPr bwMode="auto">
          <a:xfrm>
            <a:off x="381000" y="457200"/>
            <a:ext cx="8305800" cy="5888038"/>
          </a:xfrm>
          <a:prstGeom prst="rect">
            <a:avLst/>
          </a:prstGeom>
          <a:noFill/>
          <a:ln w="9525">
            <a:noFill/>
            <a:miter lim="800000"/>
            <a:headEnd/>
            <a:tailEnd/>
          </a:ln>
        </p:spPr>
      </p:pic>
      <p:sp>
        <p:nvSpPr>
          <p:cNvPr id="78851" name="Text Box 3"/>
          <p:cNvSpPr txBox="1">
            <a:spLocks noChangeArrowheads="1"/>
          </p:cNvSpPr>
          <p:nvPr/>
        </p:nvSpPr>
        <p:spPr bwMode="auto">
          <a:xfrm>
            <a:off x="5334000" y="473075"/>
            <a:ext cx="2979738" cy="579438"/>
          </a:xfrm>
          <a:prstGeom prst="rect">
            <a:avLst/>
          </a:prstGeom>
          <a:noFill/>
          <a:ln w="9525">
            <a:noFill/>
            <a:miter lim="800000"/>
            <a:headEnd/>
            <a:tailEnd/>
          </a:ln>
        </p:spPr>
        <p:txBody>
          <a:bodyPr wrap="none">
            <a:spAutoFit/>
          </a:bodyPr>
          <a:lstStyle/>
          <a:p>
            <a:r>
              <a:rPr lang="en-US" sz="3200" b="1">
                <a:solidFill>
                  <a:srgbClr val="FF0000"/>
                </a:solidFill>
              </a:rPr>
              <a:t>Minor aquifers</a:t>
            </a:r>
          </a:p>
        </p:txBody>
      </p:sp>
    </p:spTree>
    <p:extLst>
      <p:ext uri="{BB962C8B-B14F-4D97-AF65-F5344CB8AC3E}">
        <p14:creationId xmlns:p14="http://schemas.microsoft.com/office/powerpoint/2010/main" val="55861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McDonald irrigation well.tif"/>
          <p:cNvPicPr>
            <a:picLocks noChangeAspect="1"/>
          </p:cNvPicPr>
          <p:nvPr/>
        </p:nvPicPr>
        <p:blipFill>
          <a:blip r:embed="rId3" cstate="print"/>
          <a:srcRect/>
          <a:stretch>
            <a:fillRect/>
          </a:stretch>
        </p:blipFill>
        <p:spPr bwMode="auto">
          <a:xfrm>
            <a:off x="228600" y="228600"/>
            <a:ext cx="8595462" cy="5486400"/>
          </a:xfrm>
          <a:prstGeom prst="rect">
            <a:avLst/>
          </a:prstGeom>
          <a:noFill/>
          <a:ln w="9525">
            <a:noFill/>
            <a:miter lim="800000"/>
            <a:headEnd/>
            <a:tailEnd/>
          </a:ln>
        </p:spPr>
      </p:pic>
    </p:spTree>
    <p:extLst>
      <p:ext uri="{BB962C8B-B14F-4D97-AF65-F5344CB8AC3E}">
        <p14:creationId xmlns:p14="http://schemas.microsoft.com/office/powerpoint/2010/main" val="417736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990600" y="257175"/>
            <a:ext cx="7034213" cy="519113"/>
          </a:xfrm>
          <a:prstGeom prst="rect">
            <a:avLst/>
          </a:prstGeom>
          <a:noFill/>
          <a:ln w="9525">
            <a:noFill/>
            <a:miter lim="800000"/>
            <a:headEnd/>
            <a:tailEnd/>
          </a:ln>
        </p:spPr>
        <p:txBody>
          <a:bodyPr wrap="none">
            <a:spAutoFit/>
          </a:bodyPr>
          <a:lstStyle/>
          <a:p>
            <a:pPr eaLnBrk="0" hangingPunct="0"/>
            <a:r>
              <a:rPr lang="en-US" sz="2800" b="1">
                <a:solidFill>
                  <a:schemeClr val="accent2"/>
                </a:solidFill>
              </a:rPr>
              <a:t>groundwater use in Texas (1937 to 2003)</a:t>
            </a:r>
          </a:p>
        </p:txBody>
      </p:sp>
      <p:pic>
        <p:nvPicPr>
          <p:cNvPr id="83971" name="Picture 3" descr="F7"/>
          <p:cNvPicPr>
            <a:picLocks noChangeAspect="1" noChangeArrowheads="1"/>
          </p:cNvPicPr>
          <p:nvPr/>
        </p:nvPicPr>
        <p:blipFill>
          <a:blip r:embed="rId2" cstate="print"/>
          <a:srcRect/>
          <a:stretch>
            <a:fillRect/>
          </a:stretch>
        </p:blipFill>
        <p:spPr bwMode="auto">
          <a:xfrm>
            <a:off x="533400" y="838200"/>
            <a:ext cx="7696200" cy="5534025"/>
          </a:xfrm>
          <a:prstGeom prst="rect">
            <a:avLst/>
          </a:prstGeom>
          <a:noFill/>
          <a:ln w="9525">
            <a:noFill/>
            <a:miter lim="800000"/>
            <a:headEnd/>
            <a:tailEnd/>
          </a:ln>
        </p:spPr>
      </p:pic>
    </p:spTree>
    <p:extLst>
      <p:ext uri="{BB962C8B-B14F-4D97-AF65-F5344CB8AC3E}">
        <p14:creationId xmlns:p14="http://schemas.microsoft.com/office/powerpoint/2010/main" val="129716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Gw Use - color"/>
          <p:cNvPicPr>
            <a:picLocks noChangeAspect="1" noChangeArrowheads="1"/>
          </p:cNvPicPr>
          <p:nvPr/>
        </p:nvPicPr>
        <p:blipFill>
          <a:blip r:embed="rId2" cstate="print"/>
          <a:srcRect/>
          <a:stretch>
            <a:fillRect/>
          </a:stretch>
        </p:blipFill>
        <p:spPr bwMode="auto">
          <a:xfrm>
            <a:off x="228600" y="166688"/>
            <a:ext cx="8382000" cy="6310312"/>
          </a:xfrm>
          <a:prstGeom prst="rect">
            <a:avLst/>
          </a:prstGeom>
          <a:noFill/>
          <a:ln w="9525">
            <a:noFill/>
            <a:miter lim="800000"/>
            <a:headEnd/>
            <a:tailEnd/>
          </a:ln>
        </p:spPr>
      </p:pic>
      <p:sp>
        <p:nvSpPr>
          <p:cNvPr id="84995" name="Text Box 3"/>
          <p:cNvSpPr txBox="1">
            <a:spLocks noChangeArrowheads="1"/>
          </p:cNvSpPr>
          <p:nvPr/>
        </p:nvSpPr>
        <p:spPr bwMode="auto">
          <a:xfrm>
            <a:off x="3733800" y="1925638"/>
            <a:ext cx="4843463" cy="1431925"/>
          </a:xfrm>
          <a:prstGeom prst="rect">
            <a:avLst/>
          </a:prstGeom>
          <a:noFill/>
          <a:ln w="9525">
            <a:noFill/>
            <a:miter lim="800000"/>
            <a:headEnd/>
            <a:tailEnd/>
          </a:ln>
        </p:spPr>
        <p:txBody>
          <a:bodyPr wrap="none">
            <a:spAutoFit/>
          </a:bodyPr>
          <a:lstStyle/>
          <a:p>
            <a:pPr algn="ctr" eaLnBrk="0" hangingPunct="0"/>
            <a:r>
              <a:rPr lang="en-US" sz="4400" b="1" dirty="0">
                <a:solidFill>
                  <a:schemeClr val="accent2"/>
                </a:solidFill>
              </a:rPr>
              <a:t>Groundwater Use</a:t>
            </a:r>
          </a:p>
          <a:p>
            <a:pPr algn="ctr" eaLnBrk="0" hangingPunct="0"/>
            <a:r>
              <a:rPr lang="en-US" sz="4400" b="1" dirty="0">
                <a:solidFill>
                  <a:schemeClr val="accent2"/>
                </a:solidFill>
              </a:rPr>
              <a:t>by Aquifer, 2003</a:t>
            </a:r>
          </a:p>
        </p:txBody>
      </p:sp>
    </p:spTree>
    <p:extLst>
      <p:ext uri="{BB962C8B-B14F-4D97-AF65-F5344CB8AC3E}">
        <p14:creationId xmlns:p14="http://schemas.microsoft.com/office/powerpoint/2010/main" val="68377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drawdown"/>
          <p:cNvPicPr>
            <a:picLocks noChangeAspect="1" noChangeArrowheads="1"/>
          </p:cNvPicPr>
          <p:nvPr/>
        </p:nvPicPr>
        <p:blipFill>
          <a:blip r:embed="rId2" cstate="print"/>
          <a:srcRect/>
          <a:stretch>
            <a:fillRect/>
          </a:stretch>
        </p:blipFill>
        <p:spPr bwMode="auto">
          <a:xfrm>
            <a:off x="304800" y="76200"/>
            <a:ext cx="7162800" cy="6727825"/>
          </a:xfrm>
          <a:prstGeom prst="rect">
            <a:avLst/>
          </a:prstGeom>
          <a:noFill/>
          <a:ln w="9525">
            <a:noFill/>
            <a:miter lim="800000"/>
            <a:headEnd/>
            <a:tailEnd/>
          </a:ln>
        </p:spPr>
      </p:pic>
      <p:sp>
        <p:nvSpPr>
          <p:cNvPr id="89091" name="Text Box 3"/>
          <p:cNvSpPr txBox="1">
            <a:spLocks noChangeArrowheads="1"/>
          </p:cNvSpPr>
          <p:nvPr/>
        </p:nvSpPr>
        <p:spPr bwMode="auto">
          <a:xfrm>
            <a:off x="5397038" y="152400"/>
            <a:ext cx="2675861" cy="1815882"/>
          </a:xfrm>
          <a:prstGeom prst="rect">
            <a:avLst/>
          </a:prstGeom>
          <a:noFill/>
          <a:ln w="9525">
            <a:noFill/>
            <a:miter lim="800000"/>
            <a:headEnd/>
            <a:tailEnd/>
          </a:ln>
        </p:spPr>
        <p:txBody>
          <a:bodyPr wrap="none">
            <a:spAutoFit/>
          </a:bodyPr>
          <a:lstStyle/>
          <a:p>
            <a:pPr algn="ctr" eaLnBrk="0" hangingPunct="0"/>
            <a:r>
              <a:rPr lang="en-US" sz="2800" b="1" dirty="0">
                <a:solidFill>
                  <a:srgbClr val="CC3300"/>
                </a:solidFill>
              </a:rPr>
              <a:t>Total </a:t>
            </a:r>
            <a:r>
              <a:rPr lang="en-US" sz="2800" b="1" dirty="0" smtClean="0">
                <a:solidFill>
                  <a:srgbClr val="CC3300"/>
                </a:solidFill>
              </a:rPr>
              <a:t>water-level</a:t>
            </a:r>
            <a:endParaRPr lang="en-US" sz="2800" b="1" dirty="0">
              <a:solidFill>
                <a:srgbClr val="CC3300"/>
              </a:solidFill>
            </a:endParaRPr>
          </a:p>
          <a:p>
            <a:pPr algn="ctr" eaLnBrk="0" hangingPunct="0"/>
            <a:r>
              <a:rPr lang="en-US" sz="2800" b="1" dirty="0">
                <a:solidFill>
                  <a:srgbClr val="CC3300"/>
                </a:solidFill>
              </a:rPr>
              <a:t>declines in the</a:t>
            </a:r>
            <a:br>
              <a:rPr lang="en-US" sz="2800" b="1" dirty="0">
                <a:solidFill>
                  <a:srgbClr val="CC3300"/>
                </a:solidFill>
              </a:rPr>
            </a:br>
            <a:r>
              <a:rPr lang="en-US" sz="2800" b="1" dirty="0">
                <a:solidFill>
                  <a:srgbClr val="CC3300"/>
                </a:solidFill>
              </a:rPr>
              <a:t>major aquifers</a:t>
            </a:r>
          </a:p>
          <a:p>
            <a:pPr algn="ctr" eaLnBrk="0" hangingPunct="0"/>
            <a:endParaRPr lang="en-US" sz="2800" b="1" dirty="0">
              <a:solidFill>
                <a:srgbClr val="CC3300"/>
              </a:solidFill>
            </a:endParaRPr>
          </a:p>
        </p:txBody>
      </p:sp>
    </p:spTree>
    <p:extLst>
      <p:ext uri="{BB962C8B-B14F-4D97-AF65-F5344CB8AC3E}">
        <p14:creationId xmlns:p14="http://schemas.microsoft.com/office/powerpoint/2010/main" val="139670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27037"/>
            <a:ext cx="8229600" cy="4525963"/>
          </a:xfrm>
        </p:spPr>
        <p:txBody>
          <a:bodyPr>
            <a:normAutofit/>
          </a:bodyPr>
          <a:lstStyle/>
          <a:p>
            <a:pPr marL="0" indent="0">
              <a:buNone/>
            </a:pPr>
            <a:r>
              <a:rPr lang="en-US" sz="3600" dirty="0" smtClean="0"/>
              <a:t>“</a:t>
            </a:r>
            <a:r>
              <a:rPr lang="en-US" sz="3600" b="1" dirty="0" smtClean="0"/>
              <a:t>Water, not oil, is the lifeblood of Texas.</a:t>
            </a:r>
            <a:r>
              <a:rPr lang="en-US" sz="3600" dirty="0" smtClean="0"/>
              <a:t>”</a:t>
            </a:r>
          </a:p>
          <a:p>
            <a:pPr lvl="1"/>
            <a:r>
              <a:rPr lang="en-US" sz="3200" dirty="0" smtClean="0"/>
              <a:t>James A. Michener</a:t>
            </a:r>
            <a:endParaRPr lang="en-US" sz="3200" dirty="0"/>
          </a:p>
        </p:txBody>
      </p:sp>
      <p:pic>
        <p:nvPicPr>
          <p:cNvPr id="21506" name="Picture 2" descr="http://www.unco.edu/library/jamspcoll/jam/centennial/Images/Jamce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8121" y="1143000"/>
            <a:ext cx="3522479" cy="534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23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ubbock well field well.tif"/>
          <p:cNvPicPr>
            <a:picLocks noChangeAspect="1"/>
          </p:cNvPicPr>
          <p:nvPr/>
        </p:nvPicPr>
        <p:blipFill>
          <a:blip r:embed="rId3" cstate="print"/>
          <a:stretch>
            <a:fillRect/>
          </a:stretch>
        </p:blipFill>
        <p:spPr>
          <a:xfrm>
            <a:off x="265131" y="914400"/>
            <a:ext cx="8574069" cy="5105400"/>
          </a:xfrm>
          <a:prstGeom prst="rect">
            <a:avLst/>
          </a:prstGeom>
        </p:spPr>
      </p:pic>
      <p:pic>
        <p:nvPicPr>
          <p:cNvPr id="2050" name="Picture 2" descr="C:\Documents and Settings\rmace\Local Settings\Temporary Internet Files\Content.IE5\J7RT0W1P\MC900311964[1].wmf"/>
          <p:cNvPicPr>
            <a:picLocks noChangeAspect="1" noChangeArrowheads="1"/>
          </p:cNvPicPr>
          <p:nvPr/>
        </p:nvPicPr>
        <p:blipFill>
          <a:blip r:embed="rId4" cstate="print"/>
          <a:srcRect/>
          <a:stretch>
            <a:fillRect/>
          </a:stretch>
        </p:blipFill>
        <p:spPr bwMode="auto">
          <a:xfrm>
            <a:off x="5943600" y="1446962"/>
            <a:ext cx="457199" cy="305638"/>
          </a:xfrm>
          <a:prstGeom prst="rect">
            <a:avLst/>
          </a:prstGeom>
          <a:noFill/>
        </p:spPr>
      </p:pic>
    </p:spTree>
    <p:extLst>
      <p:ext uri="{BB962C8B-B14F-4D97-AF65-F5344CB8AC3E}">
        <p14:creationId xmlns:p14="http://schemas.microsoft.com/office/powerpoint/2010/main" val="76039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Figure 3 Comanche Springs flow-sl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6553200"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3"/>
          <p:cNvSpPr>
            <a:spLocks noChangeArrowheads="1"/>
          </p:cNvSpPr>
          <p:nvPr/>
        </p:nvSpPr>
        <p:spPr bwMode="auto">
          <a:xfrm>
            <a:off x="1295400" y="53975"/>
            <a:ext cx="81534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3600" b="1" dirty="0">
                <a:solidFill>
                  <a:srgbClr val="C00000"/>
                </a:solidFill>
              </a:rPr>
              <a:t>Comanche Springs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381000"/>
            <a:ext cx="2706757" cy="3276600"/>
          </a:xfrm>
          <a:prstGeom prst="rect">
            <a:avLst/>
          </a:prstGeom>
        </p:spPr>
      </p:pic>
      <p:sp>
        <p:nvSpPr>
          <p:cNvPr id="5" name="TextBox 4"/>
          <p:cNvSpPr txBox="1"/>
          <p:nvPr/>
        </p:nvSpPr>
        <p:spPr>
          <a:xfrm>
            <a:off x="7016615" y="3581400"/>
            <a:ext cx="3346585" cy="461665"/>
          </a:xfrm>
          <a:prstGeom prst="rect">
            <a:avLst/>
          </a:prstGeom>
          <a:noFill/>
        </p:spPr>
        <p:txBody>
          <a:bodyPr wrap="square" rtlCol="0">
            <a:spAutoFit/>
          </a:bodyPr>
          <a:lstStyle/>
          <a:p>
            <a:r>
              <a:rPr lang="en-US" sz="2400" b="1" dirty="0" smtClean="0">
                <a:solidFill>
                  <a:schemeClr val="bg2">
                    <a:lumMod val="25000"/>
                  </a:schemeClr>
                </a:solidFill>
              </a:rPr>
              <a:t>Belding Farms</a:t>
            </a:r>
          </a:p>
        </p:txBody>
      </p:sp>
      <p:sp>
        <p:nvSpPr>
          <p:cNvPr id="6" name="TextBox 5"/>
          <p:cNvSpPr txBox="1"/>
          <p:nvPr/>
        </p:nvSpPr>
        <p:spPr>
          <a:xfrm>
            <a:off x="7702415" y="3914001"/>
            <a:ext cx="3346585" cy="276999"/>
          </a:xfrm>
          <a:prstGeom prst="rect">
            <a:avLst/>
          </a:prstGeom>
          <a:noFill/>
        </p:spPr>
        <p:txBody>
          <a:bodyPr wrap="square" rtlCol="0">
            <a:spAutoFit/>
          </a:bodyPr>
          <a:lstStyle/>
          <a:p>
            <a:r>
              <a:rPr lang="en-US" sz="1200" dirty="0">
                <a:solidFill>
                  <a:schemeClr val="bg2">
                    <a:lumMod val="25000"/>
                  </a:schemeClr>
                </a:solidFill>
              </a:rPr>
              <a:t>p</a:t>
            </a:r>
            <a:r>
              <a:rPr lang="en-US" sz="1200" dirty="0" smtClean="0">
                <a:solidFill>
                  <a:schemeClr val="bg2">
                    <a:lumMod val="25000"/>
                  </a:schemeClr>
                </a:solidFill>
              </a:rPr>
              <a:t>hoto from NRCS</a:t>
            </a:r>
          </a:p>
        </p:txBody>
      </p:sp>
    </p:spTree>
    <p:extLst>
      <p:ext uri="{BB962C8B-B14F-4D97-AF65-F5344CB8AC3E}">
        <p14:creationId xmlns:p14="http://schemas.microsoft.com/office/powerpoint/2010/main" val="58522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2"/>
          <p:cNvPicPr>
            <a:picLocks noChangeAspect="1" noChangeArrowheads="1"/>
          </p:cNvPicPr>
          <p:nvPr/>
        </p:nvPicPr>
        <p:blipFill>
          <a:blip r:embed="rId2" cstate="print"/>
          <a:srcRect/>
          <a:stretch>
            <a:fillRect/>
          </a:stretch>
        </p:blipFill>
        <p:spPr bwMode="auto">
          <a:xfrm>
            <a:off x="76200" y="152400"/>
            <a:ext cx="5943600" cy="3640138"/>
          </a:xfrm>
          <a:prstGeom prst="rect">
            <a:avLst/>
          </a:prstGeom>
          <a:noFill/>
          <a:ln w="9525">
            <a:noFill/>
            <a:miter lim="800000"/>
            <a:headEnd/>
            <a:tailEnd/>
          </a:ln>
        </p:spPr>
      </p:pic>
      <p:pic>
        <p:nvPicPr>
          <p:cNvPr id="443395" name="Picture 3"/>
          <p:cNvPicPr>
            <a:picLocks noChangeAspect="1" noChangeArrowheads="1"/>
          </p:cNvPicPr>
          <p:nvPr/>
        </p:nvPicPr>
        <p:blipFill>
          <a:blip r:embed="rId3" cstate="print"/>
          <a:srcRect/>
          <a:stretch>
            <a:fillRect/>
          </a:stretch>
        </p:blipFill>
        <p:spPr bwMode="auto">
          <a:xfrm>
            <a:off x="4648200" y="3657600"/>
            <a:ext cx="4168775" cy="2576513"/>
          </a:xfrm>
          <a:prstGeom prst="rect">
            <a:avLst/>
          </a:prstGeom>
          <a:noFill/>
          <a:ln w="9525">
            <a:noFill/>
            <a:miter lim="800000"/>
            <a:headEnd/>
            <a:tailEnd/>
          </a:ln>
        </p:spPr>
      </p:pic>
      <p:pic>
        <p:nvPicPr>
          <p:cNvPr id="443396" name="Picture 4"/>
          <p:cNvPicPr>
            <a:picLocks noChangeAspect="1" noChangeArrowheads="1"/>
          </p:cNvPicPr>
          <p:nvPr/>
        </p:nvPicPr>
        <p:blipFill>
          <a:blip r:embed="rId4" cstate="print"/>
          <a:srcRect/>
          <a:stretch>
            <a:fillRect/>
          </a:stretch>
        </p:blipFill>
        <p:spPr bwMode="auto">
          <a:xfrm>
            <a:off x="381000" y="3657600"/>
            <a:ext cx="3027363" cy="3016250"/>
          </a:xfrm>
          <a:prstGeom prst="rect">
            <a:avLst/>
          </a:prstGeom>
          <a:noFill/>
          <a:ln w="9525">
            <a:noFill/>
            <a:miter lim="800000"/>
            <a:headEnd/>
            <a:tailEnd/>
          </a:ln>
        </p:spPr>
      </p:pic>
      <p:sp>
        <p:nvSpPr>
          <p:cNvPr id="443397" name="Text Box 5"/>
          <p:cNvSpPr txBox="1">
            <a:spLocks noChangeArrowheads="1"/>
          </p:cNvSpPr>
          <p:nvPr/>
        </p:nvSpPr>
        <p:spPr bwMode="auto">
          <a:xfrm>
            <a:off x="6019800" y="990600"/>
            <a:ext cx="2981325" cy="1311275"/>
          </a:xfrm>
          <a:prstGeom prst="rect">
            <a:avLst/>
          </a:prstGeom>
          <a:noFill/>
          <a:ln w="9525">
            <a:noFill/>
            <a:miter lim="800000"/>
            <a:headEnd/>
            <a:tailEnd/>
          </a:ln>
        </p:spPr>
        <p:txBody>
          <a:bodyPr wrap="none">
            <a:spAutoFit/>
          </a:bodyPr>
          <a:lstStyle/>
          <a:p>
            <a:pPr algn="ctr"/>
            <a:r>
              <a:rPr lang="en-US" sz="4000">
                <a:solidFill>
                  <a:srgbClr val="CC6600"/>
                </a:solidFill>
                <a:latin typeface="Century Gothic" pitchFamily="34" charset="0"/>
              </a:rPr>
              <a:t>land</a:t>
            </a:r>
          </a:p>
          <a:p>
            <a:pPr algn="ctr"/>
            <a:r>
              <a:rPr lang="en-US" sz="4000">
                <a:solidFill>
                  <a:srgbClr val="CC6600"/>
                </a:solidFill>
                <a:latin typeface="Century Gothic" pitchFamily="34" charset="0"/>
              </a:rPr>
              <a:t>subsidence</a:t>
            </a:r>
          </a:p>
        </p:txBody>
      </p:sp>
      <p:sp>
        <p:nvSpPr>
          <p:cNvPr id="443398" name="Text Box 6"/>
          <p:cNvSpPr txBox="1">
            <a:spLocks noChangeArrowheads="1"/>
          </p:cNvSpPr>
          <p:nvPr/>
        </p:nvSpPr>
        <p:spPr bwMode="auto">
          <a:xfrm>
            <a:off x="5094288" y="6248400"/>
            <a:ext cx="3814762" cy="366713"/>
          </a:xfrm>
          <a:prstGeom prst="rect">
            <a:avLst/>
          </a:prstGeom>
          <a:noFill/>
          <a:ln w="9525">
            <a:noFill/>
            <a:miter lim="800000"/>
            <a:headEnd/>
            <a:tailEnd/>
          </a:ln>
        </p:spPr>
        <p:txBody>
          <a:bodyPr wrap="none">
            <a:spAutoFit/>
          </a:bodyPr>
          <a:lstStyle/>
          <a:p>
            <a:pPr algn="ctr"/>
            <a:r>
              <a:rPr lang="en-US">
                <a:solidFill>
                  <a:srgbClr val="CC6600"/>
                </a:solidFill>
                <a:latin typeface="Century Gothic" pitchFamily="34" charset="0"/>
              </a:rPr>
              <a:t>photos from USGS’s Circular 1182</a:t>
            </a:r>
          </a:p>
        </p:txBody>
      </p:sp>
    </p:spTree>
    <p:extLst>
      <p:ext uri="{BB962C8B-B14F-4D97-AF65-F5344CB8AC3E}">
        <p14:creationId xmlns:p14="http://schemas.microsoft.com/office/powerpoint/2010/main" val="316355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04800"/>
            <a:ext cx="6324600" cy="1295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448270"/>
            <a:ext cx="5181600" cy="923330"/>
          </a:xfrm>
          <a:prstGeom prst="rect">
            <a:avLst/>
          </a:prstGeom>
          <a:noFill/>
        </p:spPr>
        <p:txBody>
          <a:bodyPr wrap="square" rtlCol="0">
            <a:spAutoFit/>
          </a:bodyPr>
          <a:lstStyle/>
          <a:p>
            <a:r>
              <a:rPr lang="en-US" sz="5400" b="1" dirty="0" smtClean="0">
                <a:solidFill>
                  <a:schemeClr val="tx2">
                    <a:lumMod val="60000"/>
                    <a:lumOff val="40000"/>
                  </a:schemeClr>
                </a:solidFill>
              </a:rPr>
              <a:t>atmosphere</a:t>
            </a:r>
            <a:endParaRPr lang="en-US" sz="5400" b="1" dirty="0">
              <a:solidFill>
                <a:schemeClr val="tx2">
                  <a:lumMod val="60000"/>
                  <a:lumOff val="40000"/>
                </a:schemeClr>
              </a:solidFill>
            </a:endParaRPr>
          </a:p>
        </p:txBody>
      </p:sp>
      <p:cxnSp>
        <p:nvCxnSpPr>
          <p:cNvPr id="7" name="Straight Arrow Connector 6"/>
          <p:cNvCxnSpPr/>
          <p:nvPr/>
        </p:nvCxnSpPr>
        <p:spPr>
          <a:xfrm>
            <a:off x="3400458" y="1600200"/>
            <a:ext cx="0" cy="838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90800" y="1676400"/>
            <a:ext cx="771558" cy="369332"/>
          </a:xfrm>
          <a:prstGeom prst="rect">
            <a:avLst/>
          </a:prstGeom>
          <a:noFill/>
        </p:spPr>
        <p:txBody>
          <a:bodyPr wrap="none" rtlCol="0">
            <a:spAutoFit/>
          </a:bodyPr>
          <a:lstStyle/>
          <a:p>
            <a:r>
              <a:rPr lang="en-US" b="1" dirty="0" err="1" smtClean="0">
                <a:solidFill>
                  <a:schemeClr val="tx2">
                    <a:lumMod val="60000"/>
                    <a:lumOff val="40000"/>
                  </a:schemeClr>
                </a:solidFill>
              </a:rPr>
              <a:t>precip</a:t>
            </a:r>
            <a:endParaRPr lang="en-US" b="1" dirty="0">
              <a:solidFill>
                <a:schemeClr val="tx2">
                  <a:lumMod val="60000"/>
                  <a:lumOff val="40000"/>
                </a:schemeClr>
              </a:solidFill>
            </a:endParaRPr>
          </a:p>
        </p:txBody>
      </p:sp>
      <p:sp>
        <p:nvSpPr>
          <p:cNvPr id="10" name="TextBox 9"/>
          <p:cNvSpPr txBox="1"/>
          <p:nvPr/>
        </p:nvSpPr>
        <p:spPr>
          <a:xfrm>
            <a:off x="3429000" y="1676400"/>
            <a:ext cx="1356462" cy="369332"/>
          </a:xfrm>
          <a:prstGeom prst="rect">
            <a:avLst/>
          </a:prstGeom>
          <a:noFill/>
        </p:spPr>
        <p:txBody>
          <a:bodyPr wrap="none" rtlCol="0">
            <a:spAutoFit/>
          </a:bodyPr>
          <a:lstStyle/>
          <a:p>
            <a:r>
              <a:rPr lang="en-US" b="1" dirty="0" smtClean="0">
                <a:solidFill>
                  <a:schemeClr val="tx2">
                    <a:lumMod val="60000"/>
                    <a:lumOff val="40000"/>
                  </a:schemeClr>
                </a:solidFill>
              </a:rPr>
              <a:t>379,000,000</a:t>
            </a:r>
            <a:endParaRPr lang="en-US" b="1" dirty="0">
              <a:solidFill>
                <a:schemeClr val="tx2">
                  <a:lumMod val="60000"/>
                  <a:lumOff val="40000"/>
                </a:schemeClr>
              </a:solidFill>
            </a:endParaRPr>
          </a:p>
        </p:txBody>
      </p:sp>
      <p:cxnSp>
        <p:nvCxnSpPr>
          <p:cNvPr id="11" name="Straight Arrow Connector 10"/>
          <p:cNvCxnSpPr/>
          <p:nvPr/>
        </p:nvCxnSpPr>
        <p:spPr>
          <a:xfrm flipV="1">
            <a:off x="914400" y="1600200"/>
            <a:ext cx="0" cy="9144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05738" y="1992868"/>
            <a:ext cx="1356462" cy="369332"/>
          </a:xfrm>
          <a:prstGeom prst="rect">
            <a:avLst/>
          </a:prstGeom>
          <a:noFill/>
        </p:spPr>
        <p:txBody>
          <a:bodyPr wrap="none" rtlCol="0">
            <a:spAutoFit/>
          </a:bodyPr>
          <a:lstStyle/>
          <a:p>
            <a:r>
              <a:rPr lang="en-US" b="1" dirty="0" smtClean="0">
                <a:solidFill>
                  <a:schemeClr val="tx2">
                    <a:lumMod val="60000"/>
                    <a:lumOff val="40000"/>
                  </a:schemeClr>
                </a:solidFill>
              </a:rPr>
              <a:t>320,000,000</a:t>
            </a:r>
            <a:endParaRPr lang="en-US" b="1" dirty="0">
              <a:solidFill>
                <a:schemeClr val="tx2">
                  <a:lumMod val="60000"/>
                  <a:lumOff val="40000"/>
                </a:schemeClr>
              </a:solidFill>
            </a:endParaRPr>
          </a:p>
        </p:txBody>
      </p:sp>
      <p:cxnSp>
        <p:nvCxnSpPr>
          <p:cNvPr id="15" name="Straight Arrow Connector 14"/>
          <p:cNvCxnSpPr/>
          <p:nvPr/>
        </p:nvCxnSpPr>
        <p:spPr>
          <a:xfrm flipV="1">
            <a:off x="6019800" y="1600200"/>
            <a:ext cx="0" cy="9144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34000" y="1992868"/>
            <a:ext cx="641779" cy="369332"/>
          </a:xfrm>
          <a:prstGeom prst="rect">
            <a:avLst/>
          </a:prstGeom>
          <a:noFill/>
        </p:spPr>
        <p:txBody>
          <a:bodyPr wrap="none" rtlCol="0">
            <a:spAutoFit/>
          </a:bodyPr>
          <a:lstStyle/>
          <a:p>
            <a:r>
              <a:rPr lang="en-US" b="1" dirty="0" err="1" smtClean="0">
                <a:solidFill>
                  <a:schemeClr val="tx2">
                    <a:lumMod val="60000"/>
                    <a:lumOff val="40000"/>
                  </a:schemeClr>
                </a:solidFill>
              </a:rPr>
              <a:t>evap</a:t>
            </a:r>
            <a:endParaRPr lang="en-US" b="1" dirty="0">
              <a:solidFill>
                <a:schemeClr val="tx2">
                  <a:lumMod val="60000"/>
                  <a:lumOff val="40000"/>
                </a:schemeClr>
              </a:solidFill>
            </a:endParaRPr>
          </a:p>
        </p:txBody>
      </p:sp>
      <p:sp>
        <p:nvSpPr>
          <p:cNvPr id="17" name="TextBox 16"/>
          <p:cNvSpPr txBox="1"/>
          <p:nvPr/>
        </p:nvSpPr>
        <p:spPr>
          <a:xfrm>
            <a:off x="6040377" y="1992868"/>
            <a:ext cx="1122423" cy="369332"/>
          </a:xfrm>
          <a:prstGeom prst="rect">
            <a:avLst/>
          </a:prstGeom>
          <a:noFill/>
        </p:spPr>
        <p:txBody>
          <a:bodyPr wrap="none" rtlCol="0">
            <a:spAutoFit/>
          </a:bodyPr>
          <a:lstStyle/>
          <a:p>
            <a:r>
              <a:rPr lang="en-US" b="1" dirty="0" smtClean="0">
                <a:solidFill>
                  <a:schemeClr val="tx2">
                    <a:lumMod val="60000"/>
                    <a:lumOff val="40000"/>
                  </a:schemeClr>
                </a:solidFill>
              </a:rPr>
              <a:t>7,200,000</a:t>
            </a:r>
            <a:endParaRPr lang="en-US" b="1" dirty="0">
              <a:solidFill>
                <a:schemeClr val="tx2">
                  <a:lumMod val="60000"/>
                  <a:lumOff val="40000"/>
                </a:schemeClr>
              </a:solidFill>
            </a:endParaRPr>
          </a:p>
        </p:txBody>
      </p:sp>
      <p:sp>
        <p:nvSpPr>
          <p:cNvPr id="18" name="Rectangle 17"/>
          <p:cNvSpPr/>
          <p:nvPr/>
        </p:nvSpPr>
        <p:spPr>
          <a:xfrm>
            <a:off x="533400" y="2514600"/>
            <a:ext cx="6324600" cy="12954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752600" y="2362200"/>
            <a:ext cx="5181600" cy="923330"/>
          </a:xfrm>
          <a:prstGeom prst="rect">
            <a:avLst/>
          </a:prstGeom>
          <a:noFill/>
        </p:spPr>
        <p:txBody>
          <a:bodyPr wrap="square" rtlCol="0">
            <a:spAutoFit/>
          </a:bodyPr>
          <a:lstStyle/>
          <a:p>
            <a:r>
              <a:rPr lang="en-US" sz="5400" b="1" dirty="0">
                <a:solidFill>
                  <a:schemeClr val="accent3">
                    <a:lumMod val="75000"/>
                  </a:schemeClr>
                </a:solidFill>
              </a:rPr>
              <a:t>s</a:t>
            </a:r>
            <a:r>
              <a:rPr lang="en-US" sz="5400" b="1" dirty="0" smtClean="0">
                <a:solidFill>
                  <a:schemeClr val="accent3">
                    <a:lumMod val="75000"/>
                  </a:schemeClr>
                </a:solidFill>
              </a:rPr>
              <a:t>urface water</a:t>
            </a:r>
            <a:endParaRPr lang="en-US" sz="5400" b="1" dirty="0">
              <a:solidFill>
                <a:schemeClr val="accent3">
                  <a:lumMod val="75000"/>
                </a:schemeClr>
              </a:solidFill>
            </a:endParaRPr>
          </a:p>
        </p:txBody>
      </p:sp>
      <p:cxnSp>
        <p:nvCxnSpPr>
          <p:cNvPr id="22" name="Straight Arrow Connector 21"/>
          <p:cNvCxnSpPr/>
          <p:nvPr/>
        </p:nvCxnSpPr>
        <p:spPr>
          <a:xfrm flipV="1">
            <a:off x="8588020" y="1600200"/>
            <a:ext cx="0" cy="9144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305800" y="1230868"/>
            <a:ext cx="587020" cy="369332"/>
          </a:xfrm>
          <a:prstGeom prst="rect">
            <a:avLst/>
          </a:prstGeom>
          <a:noFill/>
        </p:spPr>
        <p:txBody>
          <a:bodyPr wrap="none" rtlCol="0">
            <a:spAutoFit/>
          </a:bodyPr>
          <a:lstStyle/>
          <a:p>
            <a:r>
              <a:rPr lang="en-US" b="1" dirty="0" smtClean="0">
                <a:solidFill>
                  <a:schemeClr val="tx2">
                    <a:lumMod val="60000"/>
                    <a:lumOff val="40000"/>
                  </a:schemeClr>
                </a:solidFill>
              </a:rPr>
              <a:t>86%</a:t>
            </a:r>
            <a:endParaRPr lang="en-US" b="1" dirty="0">
              <a:solidFill>
                <a:schemeClr val="tx2">
                  <a:lumMod val="60000"/>
                  <a:lumOff val="40000"/>
                </a:schemeClr>
              </a:solidFill>
            </a:endParaRPr>
          </a:p>
        </p:txBody>
      </p:sp>
      <p:sp>
        <p:nvSpPr>
          <p:cNvPr id="24" name="TextBox 23"/>
          <p:cNvSpPr txBox="1"/>
          <p:nvPr/>
        </p:nvSpPr>
        <p:spPr>
          <a:xfrm>
            <a:off x="1600200" y="3087469"/>
            <a:ext cx="4604179" cy="646331"/>
          </a:xfrm>
          <a:prstGeom prst="rect">
            <a:avLst/>
          </a:prstGeom>
          <a:noFill/>
        </p:spPr>
        <p:txBody>
          <a:bodyPr wrap="square" rtlCol="0">
            <a:spAutoFit/>
          </a:bodyPr>
          <a:lstStyle/>
          <a:p>
            <a:r>
              <a:rPr lang="en-US" dirty="0" smtClean="0">
                <a:solidFill>
                  <a:schemeClr val="accent3">
                    <a:lumMod val="75000"/>
                  </a:schemeClr>
                </a:solidFill>
              </a:rPr>
              <a:t>47,200,000 into lakes and rivers from runoff</a:t>
            </a:r>
          </a:p>
          <a:p>
            <a:r>
              <a:rPr lang="en-US" dirty="0" smtClean="0">
                <a:solidFill>
                  <a:schemeClr val="accent3">
                    <a:lumMod val="75000"/>
                  </a:schemeClr>
                </a:solidFill>
              </a:rPr>
              <a:t>  4,700,000 into lakes and rivers from rainfall</a:t>
            </a:r>
            <a:endParaRPr lang="en-US" dirty="0">
              <a:solidFill>
                <a:schemeClr val="accent3">
                  <a:lumMod val="75000"/>
                </a:schemeClr>
              </a:solidFill>
            </a:endParaRPr>
          </a:p>
        </p:txBody>
      </p:sp>
      <p:sp>
        <p:nvSpPr>
          <p:cNvPr id="25" name="TextBox 24"/>
          <p:cNvSpPr txBox="1"/>
          <p:nvPr/>
        </p:nvSpPr>
        <p:spPr>
          <a:xfrm>
            <a:off x="7086600" y="304800"/>
            <a:ext cx="1828800" cy="830997"/>
          </a:xfrm>
          <a:prstGeom prst="rect">
            <a:avLst/>
          </a:prstGeom>
          <a:noFill/>
        </p:spPr>
        <p:txBody>
          <a:bodyPr wrap="square" rtlCol="0">
            <a:spAutoFit/>
          </a:bodyPr>
          <a:lstStyle/>
          <a:p>
            <a:pPr algn="ctr"/>
            <a:r>
              <a:rPr lang="en-US" sz="1600" b="1" dirty="0" smtClean="0">
                <a:solidFill>
                  <a:schemeClr val="tx2">
                    <a:lumMod val="60000"/>
                    <a:lumOff val="40000"/>
                  </a:schemeClr>
                </a:solidFill>
              </a:rPr>
              <a:t>All numbers in acre-feet per year</a:t>
            </a:r>
          </a:p>
          <a:p>
            <a:pPr algn="ctr"/>
            <a:r>
              <a:rPr lang="en-US" sz="1600" b="1" dirty="0">
                <a:solidFill>
                  <a:schemeClr val="tx2">
                    <a:lumMod val="60000"/>
                    <a:lumOff val="40000"/>
                  </a:schemeClr>
                </a:solidFill>
              </a:rPr>
              <a:t>f</a:t>
            </a:r>
            <a:r>
              <a:rPr lang="en-US" sz="1600" b="1" dirty="0" smtClean="0">
                <a:solidFill>
                  <a:schemeClr val="tx2">
                    <a:lumMod val="60000"/>
                    <a:lumOff val="40000"/>
                  </a:schemeClr>
                </a:solidFill>
              </a:rPr>
              <a:t>or Texas</a:t>
            </a:r>
            <a:endParaRPr lang="en-US" sz="1600" b="1" dirty="0">
              <a:solidFill>
                <a:schemeClr val="tx2">
                  <a:lumMod val="60000"/>
                  <a:lumOff val="40000"/>
                </a:schemeClr>
              </a:solidFill>
            </a:endParaRPr>
          </a:p>
        </p:txBody>
      </p:sp>
      <p:sp>
        <p:nvSpPr>
          <p:cNvPr id="26" name="Rectangle 25"/>
          <p:cNvSpPr/>
          <p:nvPr/>
        </p:nvSpPr>
        <p:spPr>
          <a:xfrm>
            <a:off x="533400" y="4648200"/>
            <a:ext cx="6324600" cy="12954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752600" y="4791670"/>
            <a:ext cx="5181600" cy="923330"/>
          </a:xfrm>
          <a:prstGeom prst="rect">
            <a:avLst/>
          </a:prstGeom>
          <a:noFill/>
        </p:spPr>
        <p:txBody>
          <a:bodyPr wrap="square" rtlCol="0">
            <a:spAutoFit/>
          </a:bodyPr>
          <a:lstStyle/>
          <a:p>
            <a:r>
              <a:rPr lang="en-US" sz="5400" b="1" dirty="0" smtClean="0">
                <a:solidFill>
                  <a:schemeClr val="bg2">
                    <a:lumMod val="50000"/>
                  </a:schemeClr>
                </a:solidFill>
              </a:rPr>
              <a:t>groundwater</a:t>
            </a:r>
            <a:endParaRPr lang="en-US" sz="5400" b="1" dirty="0">
              <a:solidFill>
                <a:schemeClr val="bg2">
                  <a:lumMod val="50000"/>
                </a:schemeClr>
              </a:solidFill>
            </a:endParaRPr>
          </a:p>
        </p:txBody>
      </p:sp>
      <p:cxnSp>
        <p:nvCxnSpPr>
          <p:cNvPr id="28" name="Straight Arrow Connector 27"/>
          <p:cNvCxnSpPr/>
          <p:nvPr/>
        </p:nvCxnSpPr>
        <p:spPr>
          <a:xfrm>
            <a:off x="2306577" y="3810000"/>
            <a:ext cx="0" cy="838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163577" y="3897868"/>
            <a:ext cx="1013675" cy="369332"/>
          </a:xfrm>
          <a:prstGeom prst="rect">
            <a:avLst/>
          </a:prstGeom>
          <a:noFill/>
        </p:spPr>
        <p:txBody>
          <a:bodyPr wrap="none" rtlCol="0">
            <a:spAutoFit/>
          </a:bodyPr>
          <a:lstStyle/>
          <a:p>
            <a:r>
              <a:rPr lang="en-US" b="1" dirty="0" smtClean="0">
                <a:solidFill>
                  <a:schemeClr val="tx2">
                    <a:lumMod val="60000"/>
                    <a:lumOff val="40000"/>
                  </a:schemeClr>
                </a:solidFill>
              </a:rPr>
              <a:t>recharge</a:t>
            </a:r>
            <a:endParaRPr lang="en-US" b="1" dirty="0">
              <a:solidFill>
                <a:schemeClr val="tx2">
                  <a:lumMod val="60000"/>
                  <a:lumOff val="40000"/>
                </a:schemeClr>
              </a:solidFill>
            </a:endParaRPr>
          </a:p>
        </p:txBody>
      </p:sp>
      <p:sp>
        <p:nvSpPr>
          <p:cNvPr id="30" name="TextBox 29"/>
          <p:cNvSpPr txBox="1"/>
          <p:nvPr/>
        </p:nvSpPr>
        <p:spPr>
          <a:xfrm>
            <a:off x="2306577" y="3897868"/>
            <a:ext cx="1122423" cy="369332"/>
          </a:xfrm>
          <a:prstGeom prst="rect">
            <a:avLst/>
          </a:prstGeom>
          <a:noFill/>
        </p:spPr>
        <p:txBody>
          <a:bodyPr wrap="none" rtlCol="0">
            <a:spAutoFit/>
          </a:bodyPr>
          <a:lstStyle/>
          <a:p>
            <a:r>
              <a:rPr lang="en-US" b="1" dirty="0" smtClean="0">
                <a:solidFill>
                  <a:schemeClr val="tx2">
                    <a:lumMod val="60000"/>
                    <a:lumOff val="40000"/>
                  </a:schemeClr>
                </a:solidFill>
              </a:rPr>
              <a:t>5,100,000</a:t>
            </a:r>
            <a:endParaRPr lang="en-US" b="1" dirty="0">
              <a:solidFill>
                <a:schemeClr val="tx2">
                  <a:lumMod val="60000"/>
                  <a:lumOff val="40000"/>
                </a:schemeClr>
              </a:solidFill>
            </a:endParaRPr>
          </a:p>
        </p:txBody>
      </p:sp>
      <p:cxnSp>
        <p:nvCxnSpPr>
          <p:cNvPr id="31" name="Straight Arrow Connector 30"/>
          <p:cNvCxnSpPr/>
          <p:nvPr/>
        </p:nvCxnSpPr>
        <p:spPr>
          <a:xfrm>
            <a:off x="8610600" y="3810000"/>
            <a:ext cx="0" cy="838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343666" y="4659868"/>
            <a:ext cx="647934" cy="369332"/>
          </a:xfrm>
          <a:prstGeom prst="rect">
            <a:avLst/>
          </a:prstGeom>
          <a:noFill/>
        </p:spPr>
        <p:txBody>
          <a:bodyPr wrap="none" rtlCol="0">
            <a:spAutoFit/>
          </a:bodyPr>
          <a:lstStyle/>
          <a:p>
            <a:r>
              <a:rPr lang="en-US" b="1" dirty="0">
                <a:solidFill>
                  <a:schemeClr val="tx2">
                    <a:lumMod val="60000"/>
                    <a:lumOff val="40000"/>
                  </a:schemeClr>
                </a:solidFill>
              </a:rPr>
              <a:t>1</a:t>
            </a:r>
            <a:r>
              <a:rPr lang="en-US" b="1" dirty="0" smtClean="0">
                <a:solidFill>
                  <a:schemeClr val="tx2">
                    <a:lumMod val="60000"/>
                    <a:lumOff val="40000"/>
                  </a:schemeClr>
                </a:solidFill>
              </a:rPr>
              <a:t>.3%</a:t>
            </a:r>
            <a:endParaRPr lang="en-US" b="1" dirty="0">
              <a:solidFill>
                <a:schemeClr val="tx2">
                  <a:lumMod val="60000"/>
                  <a:lumOff val="40000"/>
                </a:schemeClr>
              </a:solidFill>
            </a:endParaRPr>
          </a:p>
        </p:txBody>
      </p:sp>
      <p:cxnSp>
        <p:nvCxnSpPr>
          <p:cNvPr id="7173" name="Elbow Connector 7172"/>
          <p:cNvCxnSpPr/>
          <p:nvPr/>
        </p:nvCxnSpPr>
        <p:spPr>
          <a:xfrm rot="16200000" flipH="1">
            <a:off x="5924551" y="4514850"/>
            <a:ext cx="2362200" cy="495299"/>
          </a:xfrm>
          <a:prstGeom prst="bentConnector3">
            <a:avLst>
              <a:gd name="adj1" fmla="val 230"/>
            </a:avLst>
          </a:prstGeom>
          <a:ln w="66675">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5125977" y="3773270"/>
            <a:ext cx="0" cy="886598"/>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982977" y="4126468"/>
            <a:ext cx="1051378" cy="369332"/>
          </a:xfrm>
          <a:prstGeom prst="rect">
            <a:avLst/>
          </a:prstGeom>
          <a:noFill/>
        </p:spPr>
        <p:txBody>
          <a:bodyPr wrap="none" rtlCol="0">
            <a:spAutoFit/>
          </a:bodyPr>
          <a:lstStyle/>
          <a:p>
            <a:r>
              <a:rPr lang="en-US" b="1" dirty="0" err="1" smtClean="0">
                <a:solidFill>
                  <a:schemeClr val="tx2">
                    <a:lumMod val="60000"/>
                    <a:lumOff val="40000"/>
                  </a:schemeClr>
                </a:solidFill>
              </a:rPr>
              <a:t>baseflow</a:t>
            </a:r>
            <a:endParaRPr lang="en-US" b="1" dirty="0">
              <a:solidFill>
                <a:schemeClr val="tx2">
                  <a:lumMod val="60000"/>
                  <a:lumOff val="40000"/>
                </a:schemeClr>
              </a:solidFill>
            </a:endParaRPr>
          </a:p>
        </p:txBody>
      </p:sp>
      <p:sp>
        <p:nvSpPr>
          <p:cNvPr id="53" name="TextBox 52"/>
          <p:cNvSpPr txBox="1"/>
          <p:nvPr/>
        </p:nvSpPr>
        <p:spPr>
          <a:xfrm>
            <a:off x="5125977" y="4126468"/>
            <a:ext cx="1122423" cy="369332"/>
          </a:xfrm>
          <a:prstGeom prst="rect">
            <a:avLst/>
          </a:prstGeom>
          <a:noFill/>
        </p:spPr>
        <p:txBody>
          <a:bodyPr wrap="none" rtlCol="0">
            <a:spAutoFit/>
          </a:bodyPr>
          <a:lstStyle/>
          <a:p>
            <a:r>
              <a:rPr lang="en-US" b="1" dirty="0" smtClean="0">
                <a:solidFill>
                  <a:schemeClr val="tx2">
                    <a:lumMod val="60000"/>
                    <a:lumOff val="40000"/>
                  </a:schemeClr>
                </a:solidFill>
              </a:rPr>
              <a:t>1,300,000</a:t>
            </a:r>
            <a:endParaRPr lang="en-US" b="1" dirty="0">
              <a:solidFill>
                <a:schemeClr val="tx2">
                  <a:lumMod val="60000"/>
                  <a:lumOff val="40000"/>
                </a:schemeClr>
              </a:solidFill>
            </a:endParaRPr>
          </a:p>
        </p:txBody>
      </p:sp>
      <p:sp>
        <p:nvSpPr>
          <p:cNvPr id="61" name="TextBox 60"/>
          <p:cNvSpPr txBox="1"/>
          <p:nvPr/>
        </p:nvSpPr>
        <p:spPr>
          <a:xfrm>
            <a:off x="5120123" y="5943600"/>
            <a:ext cx="2423677" cy="369332"/>
          </a:xfrm>
          <a:prstGeom prst="rect">
            <a:avLst/>
          </a:prstGeom>
          <a:noFill/>
        </p:spPr>
        <p:txBody>
          <a:bodyPr wrap="none" rtlCol="0">
            <a:spAutoFit/>
          </a:bodyPr>
          <a:lstStyle/>
          <a:p>
            <a:r>
              <a:rPr lang="en-US" b="1" dirty="0" smtClean="0">
                <a:solidFill>
                  <a:schemeClr val="tx2">
                    <a:lumMod val="60000"/>
                    <a:lumOff val="40000"/>
                  </a:schemeClr>
                </a:solidFill>
              </a:rPr>
              <a:t>Texas coast: 35,000,000</a:t>
            </a:r>
            <a:endParaRPr lang="en-US" b="1" dirty="0">
              <a:solidFill>
                <a:schemeClr val="tx2">
                  <a:lumMod val="60000"/>
                  <a:lumOff val="40000"/>
                </a:schemeClr>
              </a:solidFill>
            </a:endParaRPr>
          </a:p>
        </p:txBody>
      </p:sp>
      <p:cxnSp>
        <p:nvCxnSpPr>
          <p:cNvPr id="64" name="Elbow Connector 63"/>
          <p:cNvCxnSpPr/>
          <p:nvPr/>
        </p:nvCxnSpPr>
        <p:spPr>
          <a:xfrm rot="16200000" flipH="1">
            <a:off x="5734736" y="4210736"/>
            <a:ext cx="3313329" cy="1066798"/>
          </a:xfrm>
          <a:prstGeom prst="bentConnector3">
            <a:avLst>
              <a:gd name="adj1" fmla="val -464"/>
            </a:avLst>
          </a:prstGeom>
          <a:ln w="66675">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715000" y="6412468"/>
            <a:ext cx="2411109" cy="369332"/>
          </a:xfrm>
          <a:prstGeom prst="rect">
            <a:avLst/>
          </a:prstGeom>
          <a:noFill/>
        </p:spPr>
        <p:txBody>
          <a:bodyPr wrap="none" rtlCol="0">
            <a:spAutoFit/>
          </a:bodyPr>
          <a:lstStyle/>
          <a:p>
            <a:r>
              <a:rPr lang="en-US" b="1" dirty="0" smtClean="0">
                <a:solidFill>
                  <a:schemeClr val="tx2">
                    <a:lumMod val="60000"/>
                    <a:lumOff val="40000"/>
                  </a:schemeClr>
                </a:solidFill>
              </a:rPr>
              <a:t>Other states: 9,300,000</a:t>
            </a:r>
            <a:endParaRPr lang="en-US" b="1" dirty="0">
              <a:solidFill>
                <a:schemeClr val="tx2">
                  <a:lumMod val="60000"/>
                  <a:lumOff val="40000"/>
                </a:schemeClr>
              </a:solidFill>
            </a:endParaRPr>
          </a:p>
        </p:txBody>
      </p:sp>
      <p:sp>
        <p:nvSpPr>
          <p:cNvPr id="7199" name="TextBox 7198"/>
          <p:cNvSpPr txBox="1"/>
          <p:nvPr/>
        </p:nvSpPr>
        <p:spPr>
          <a:xfrm>
            <a:off x="457200" y="6400800"/>
            <a:ext cx="3454151" cy="369332"/>
          </a:xfrm>
          <a:prstGeom prst="rect">
            <a:avLst/>
          </a:prstGeom>
          <a:noFill/>
        </p:spPr>
        <p:txBody>
          <a:bodyPr wrap="none" rtlCol="0">
            <a:spAutoFit/>
          </a:bodyPr>
          <a:lstStyle/>
          <a:p>
            <a:r>
              <a:rPr lang="en-US" b="1" dirty="0" smtClean="0">
                <a:solidFill>
                  <a:schemeClr val="bg1">
                    <a:lumMod val="50000"/>
                  </a:schemeClr>
                </a:solidFill>
              </a:rPr>
              <a:t>data from Ward and Valdes (1995)</a:t>
            </a:r>
            <a:endParaRPr lang="en-US" b="1" dirty="0">
              <a:solidFill>
                <a:schemeClr val="bg1">
                  <a:lumMod val="50000"/>
                </a:schemeClr>
              </a:solidFill>
            </a:endParaRPr>
          </a:p>
        </p:txBody>
      </p:sp>
      <p:cxnSp>
        <p:nvCxnSpPr>
          <p:cNvPr id="71" name="Straight Arrow Connector 70"/>
          <p:cNvCxnSpPr/>
          <p:nvPr/>
        </p:nvCxnSpPr>
        <p:spPr>
          <a:xfrm>
            <a:off x="8610600" y="5562600"/>
            <a:ext cx="0" cy="838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8343666" y="6412468"/>
            <a:ext cx="587020" cy="369332"/>
          </a:xfrm>
          <a:prstGeom prst="rect">
            <a:avLst/>
          </a:prstGeom>
          <a:noFill/>
        </p:spPr>
        <p:txBody>
          <a:bodyPr wrap="none" rtlCol="0">
            <a:spAutoFit/>
          </a:bodyPr>
          <a:lstStyle/>
          <a:p>
            <a:r>
              <a:rPr lang="en-US" b="1" dirty="0" smtClean="0">
                <a:solidFill>
                  <a:schemeClr val="tx2">
                    <a:lumMod val="60000"/>
                    <a:lumOff val="40000"/>
                  </a:schemeClr>
                </a:solidFill>
              </a:rPr>
              <a:t>85%</a:t>
            </a:r>
            <a:endParaRPr lang="en-US" b="1" dirty="0">
              <a:solidFill>
                <a:schemeClr val="tx2">
                  <a:lumMod val="60000"/>
                  <a:lumOff val="40000"/>
                </a:schemeClr>
              </a:solidFill>
            </a:endParaRPr>
          </a:p>
        </p:txBody>
      </p:sp>
      <p:pic>
        <p:nvPicPr>
          <p:cNvPr id="38" name="Picture 2" descr="C:\Users\rmace\AppData\Local\Microsoft\Windows\Temporary Internet Files\Content.IE5\4Q43OSF2\MC90001347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1050" y="389229"/>
            <a:ext cx="1146658" cy="1126541"/>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381000" y="1992868"/>
            <a:ext cx="410690" cy="369332"/>
          </a:xfrm>
          <a:prstGeom prst="rect">
            <a:avLst/>
          </a:prstGeom>
          <a:noFill/>
        </p:spPr>
        <p:txBody>
          <a:bodyPr wrap="none" rtlCol="0">
            <a:spAutoFit/>
          </a:bodyPr>
          <a:lstStyle/>
          <a:p>
            <a:r>
              <a:rPr lang="en-US" b="1" dirty="0" smtClean="0">
                <a:solidFill>
                  <a:schemeClr val="tx2">
                    <a:lumMod val="60000"/>
                    <a:lumOff val="40000"/>
                  </a:schemeClr>
                </a:solidFill>
              </a:rPr>
              <a:t>ET</a:t>
            </a:r>
            <a:endParaRPr lang="en-US" b="1" dirty="0">
              <a:solidFill>
                <a:schemeClr val="tx2">
                  <a:lumMod val="60000"/>
                  <a:lumOff val="40000"/>
                </a:schemeClr>
              </a:solidFill>
            </a:endParaRPr>
          </a:p>
        </p:txBody>
      </p:sp>
    </p:spTree>
    <p:extLst>
      <p:ext uri="{BB962C8B-B14F-4D97-AF65-F5344CB8AC3E}">
        <p14:creationId xmlns:p14="http://schemas.microsoft.com/office/powerpoint/2010/main" val="96531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0" name="Picture 2" descr="124_2415"/>
          <p:cNvPicPr>
            <a:picLocks noChangeAspect="1" noChangeArrowheads="1"/>
          </p:cNvPicPr>
          <p:nvPr/>
        </p:nvPicPr>
        <p:blipFill>
          <a:blip r:embed="rId3" cstate="print"/>
          <a:srcRect/>
          <a:stretch>
            <a:fillRect/>
          </a:stretch>
        </p:blipFill>
        <p:spPr bwMode="auto">
          <a:xfrm>
            <a:off x="0" y="-76200"/>
            <a:ext cx="5257800" cy="7010400"/>
          </a:xfrm>
          <a:prstGeom prst="rect">
            <a:avLst/>
          </a:prstGeom>
          <a:noFill/>
          <a:ln w="9525">
            <a:noFill/>
            <a:miter lim="800000"/>
            <a:headEnd/>
            <a:tailEnd/>
          </a:ln>
        </p:spPr>
      </p:pic>
      <p:sp>
        <p:nvSpPr>
          <p:cNvPr id="2" name="TextBox 1"/>
          <p:cNvSpPr txBox="1"/>
          <p:nvPr/>
        </p:nvSpPr>
        <p:spPr>
          <a:xfrm>
            <a:off x="3200400" y="228600"/>
            <a:ext cx="5638800" cy="3539430"/>
          </a:xfrm>
          <a:prstGeom prst="rect">
            <a:avLst/>
          </a:prstGeom>
          <a:noFill/>
        </p:spPr>
        <p:txBody>
          <a:bodyPr wrap="square" rtlCol="0">
            <a:spAutoFit/>
          </a:bodyPr>
          <a:lstStyle/>
          <a:p>
            <a:pPr marL="571500" indent="-571500">
              <a:buFont typeface="Arial" panose="020B0604020202020204" pitchFamily="34" charset="0"/>
              <a:buChar char="•"/>
            </a:pPr>
            <a:r>
              <a:rPr lang="en-US" sz="2800" b="1" dirty="0" smtClean="0">
                <a:solidFill>
                  <a:schemeClr val="bg1">
                    <a:lumMod val="85000"/>
                  </a:schemeClr>
                </a:solidFill>
              </a:rPr>
              <a:t>Rule of Capture</a:t>
            </a:r>
          </a:p>
          <a:p>
            <a:pPr marL="571500" indent="-571500">
              <a:buFont typeface="Arial" panose="020B0604020202020204" pitchFamily="34" charset="0"/>
              <a:buChar char="•"/>
            </a:pPr>
            <a:r>
              <a:rPr lang="en-US" sz="2800" b="1" dirty="0" smtClean="0">
                <a:solidFill>
                  <a:schemeClr val="bg1">
                    <a:lumMod val="85000"/>
                  </a:schemeClr>
                </a:solidFill>
              </a:rPr>
              <a:t>Governed by districts</a:t>
            </a:r>
          </a:p>
          <a:p>
            <a:pPr marL="1028700" lvl="1" indent="-571500">
              <a:buFont typeface="Arial" panose="020B0604020202020204" pitchFamily="34" charset="0"/>
              <a:buChar char="•"/>
            </a:pPr>
            <a:r>
              <a:rPr lang="en-US" sz="2400" b="1" dirty="0" smtClean="0">
                <a:solidFill>
                  <a:schemeClr val="bg1">
                    <a:lumMod val="85000"/>
                  </a:schemeClr>
                </a:solidFill>
              </a:rPr>
              <a:t>Groundwater conservation</a:t>
            </a:r>
          </a:p>
          <a:p>
            <a:pPr marL="1028700" lvl="1" indent="-571500">
              <a:buFont typeface="Arial" panose="020B0604020202020204" pitchFamily="34" charset="0"/>
              <a:buChar char="•"/>
            </a:pPr>
            <a:r>
              <a:rPr lang="en-US" sz="2400" b="1" dirty="0" smtClean="0">
                <a:solidFill>
                  <a:schemeClr val="bg1">
                    <a:lumMod val="85000"/>
                  </a:schemeClr>
                </a:solidFill>
              </a:rPr>
              <a:t>Subsidence</a:t>
            </a:r>
          </a:p>
          <a:p>
            <a:pPr marL="1028700" lvl="1" indent="-571500">
              <a:buFont typeface="Arial" panose="020B0604020202020204" pitchFamily="34" charset="0"/>
              <a:buChar char="•"/>
            </a:pPr>
            <a:r>
              <a:rPr lang="en-US" sz="2400" b="1" dirty="0" smtClean="0">
                <a:solidFill>
                  <a:schemeClr val="bg1">
                    <a:lumMod val="85000"/>
                  </a:schemeClr>
                </a:solidFill>
              </a:rPr>
              <a:t>Edwards Aquifer Authority</a:t>
            </a:r>
          </a:p>
          <a:p>
            <a:pPr marL="571500" indent="-571500">
              <a:buFont typeface="Arial" panose="020B0604020202020204" pitchFamily="34" charset="0"/>
              <a:buChar char="•"/>
            </a:pPr>
            <a:r>
              <a:rPr lang="en-US" sz="2800" b="1" dirty="0" smtClean="0">
                <a:solidFill>
                  <a:schemeClr val="bg1">
                    <a:lumMod val="85000"/>
                  </a:schemeClr>
                </a:solidFill>
              </a:rPr>
              <a:t>Private property</a:t>
            </a:r>
          </a:p>
          <a:p>
            <a:pPr marL="1028700" lvl="1" indent="-571500">
              <a:buFont typeface="Arial" panose="020B0604020202020204" pitchFamily="34" charset="0"/>
              <a:buChar char="•"/>
            </a:pPr>
            <a:r>
              <a:rPr lang="en-US" sz="2400" b="1" dirty="0" smtClean="0">
                <a:solidFill>
                  <a:schemeClr val="bg1">
                    <a:lumMod val="85000"/>
                  </a:schemeClr>
                </a:solidFill>
              </a:rPr>
              <a:t>Takings?</a:t>
            </a:r>
          </a:p>
          <a:p>
            <a:pPr marL="1028700" lvl="1" indent="-571500">
              <a:buFont typeface="Arial" panose="020B0604020202020204" pitchFamily="34" charset="0"/>
              <a:buChar char="•"/>
            </a:pPr>
            <a:r>
              <a:rPr lang="en-US" sz="2400" b="1" dirty="0" smtClean="0">
                <a:solidFill>
                  <a:schemeClr val="bg1">
                    <a:lumMod val="85000"/>
                  </a:schemeClr>
                </a:solidFill>
              </a:rPr>
              <a:t>Oil and gas law apply?</a:t>
            </a:r>
          </a:p>
          <a:p>
            <a:pPr marL="571500" indent="-571500">
              <a:buFont typeface="Arial" panose="020B0604020202020204" pitchFamily="34" charset="0"/>
              <a:buChar char="•"/>
            </a:pPr>
            <a:endParaRPr lang="en-US" sz="2000" b="1" dirty="0" smtClean="0">
              <a:solidFill>
                <a:schemeClr val="bg1">
                  <a:lumMod val="85000"/>
                </a:schemeClr>
              </a:solidFill>
            </a:endParaRPr>
          </a:p>
        </p:txBody>
      </p:sp>
    </p:spTree>
    <p:extLst>
      <p:ext uri="{BB962C8B-B14F-4D97-AF65-F5344CB8AC3E}">
        <p14:creationId xmlns:p14="http://schemas.microsoft.com/office/powerpoint/2010/main" val="305826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watercyclehigh"/>
          <p:cNvPicPr>
            <a:picLocks noChangeAspect="1" noChangeArrowheads="1"/>
          </p:cNvPicPr>
          <p:nvPr/>
        </p:nvPicPr>
        <p:blipFill>
          <a:blip r:embed="rId2" cstate="print"/>
          <a:srcRect/>
          <a:stretch>
            <a:fillRect/>
          </a:stretch>
        </p:blipFill>
        <p:spPr bwMode="auto">
          <a:xfrm>
            <a:off x="304800" y="304799"/>
            <a:ext cx="8610600" cy="5991225"/>
          </a:xfrm>
          <a:prstGeom prst="rect">
            <a:avLst/>
          </a:prstGeom>
          <a:noFill/>
          <a:ln w="9525">
            <a:noFill/>
            <a:miter lim="800000"/>
            <a:headEnd/>
            <a:tailEnd/>
          </a:ln>
        </p:spPr>
      </p:pic>
      <p:sp>
        <p:nvSpPr>
          <p:cNvPr id="2" name="Oval 1"/>
          <p:cNvSpPr/>
          <p:nvPr/>
        </p:nvSpPr>
        <p:spPr>
          <a:xfrm rot="1167620">
            <a:off x="286436" y="-98694"/>
            <a:ext cx="8392420" cy="7275861"/>
          </a:xfrm>
          <a:prstGeom prst="ellipse">
            <a:avLst/>
          </a:prstGeom>
          <a:noFill/>
          <a:ln w="196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sers\rmace\AppData\Local\Microsoft\Windows\Temporary Internet Files\Content.IE5\Z4CJY1HH\MM900174000[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8709615">
            <a:off x="1633113" y="459563"/>
            <a:ext cx="1219200" cy="78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65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795141"/>
            <a:ext cx="7543800" cy="4996059"/>
          </a:xfrm>
          <a:prstGeom prst="rect">
            <a:avLst/>
          </a:prstGeom>
        </p:spPr>
      </p:pic>
      <p:sp>
        <p:nvSpPr>
          <p:cNvPr id="5" name="TextBox 4"/>
          <p:cNvSpPr txBox="1"/>
          <p:nvPr/>
        </p:nvSpPr>
        <p:spPr>
          <a:xfrm>
            <a:off x="609600" y="152400"/>
            <a:ext cx="8299516" cy="584775"/>
          </a:xfrm>
          <a:prstGeom prst="rect">
            <a:avLst/>
          </a:prstGeom>
          <a:noFill/>
        </p:spPr>
        <p:txBody>
          <a:bodyPr wrap="none" rtlCol="0">
            <a:spAutoFit/>
          </a:bodyPr>
          <a:lstStyle/>
          <a:p>
            <a:r>
              <a:rPr lang="en-US" sz="3200" b="1" dirty="0" smtClean="0"/>
              <a:t>Raw Water Production Facility, Big Spring, Texas</a:t>
            </a:r>
            <a:endParaRPr lang="en-US" sz="3200" b="1" dirty="0"/>
          </a:p>
        </p:txBody>
      </p:sp>
      <p:sp>
        <p:nvSpPr>
          <p:cNvPr id="6" name="TextBox 5"/>
          <p:cNvSpPr txBox="1"/>
          <p:nvPr/>
        </p:nvSpPr>
        <p:spPr>
          <a:xfrm>
            <a:off x="644904" y="5715000"/>
            <a:ext cx="5679696" cy="400110"/>
          </a:xfrm>
          <a:prstGeom prst="rect">
            <a:avLst/>
          </a:prstGeom>
          <a:noFill/>
        </p:spPr>
        <p:txBody>
          <a:bodyPr wrap="none" rtlCol="0">
            <a:spAutoFit/>
          </a:bodyPr>
          <a:lstStyle/>
          <a:p>
            <a:r>
              <a:rPr lang="en-US" sz="2000" b="1" dirty="0" smtClean="0">
                <a:solidFill>
                  <a:srgbClr val="0070C0"/>
                </a:solidFill>
              </a:rPr>
              <a:t>John Grant, Colorado River Municipal Water District</a:t>
            </a:r>
            <a:endParaRPr lang="en-US" sz="2000" b="1" dirty="0">
              <a:solidFill>
                <a:srgbClr val="0070C0"/>
              </a:solidFill>
            </a:endParaRPr>
          </a:p>
        </p:txBody>
      </p:sp>
      <p:sp>
        <p:nvSpPr>
          <p:cNvPr id="7" name="TextBox 6"/>
          <p:cNvSpPr txBox="1"/>
          <p:nvPr/>
        </p:nvSpPr>
        <p:spPr>
          <a:xfrm>
            <a:off x="5650955" y="6477000"/>
            <a:ext cx="3188245" cy="307777"/>
          </a:xfrm>
          <a:prstGeom prst="rect">
            <a:avLst/>
          </a:prstGeom>
          <a:noFill/>
        </p:spPr>
        <p:txBody>
          <a:bodyPr wrap="none" rtlCol="0">
            <a:spAutoFit/>
          </a:bodyPr>
          <a:lstStyle/>
          <a:p>
            <a:r>
              <a:rPr lang="en-US" sz="1400" dirty="0">
                <a:solidFill>
                  <a:schemeClr val="bg1">
                    <a:lumMod val="50000"/>
                  </a:schemeClr>
                </a:solidFill>
              </a:rPr>
              <a:t>p</a:t>
            </a:r>
            <a:r>
              <a:rPr lang="en-US" sz="1400" dirty="0" smtClean="0">
                <a:solidFill>
                  <a:schemeClr val="bg1">
                    <a:lumMod val="50000"/>
                  </a:schemeClr>
                </a:solidFill>
              </a:rPr>
              <a:t>hoto by </a:t>
            </a:r>
            <a:r>
              <a:rPr lang="en-US" sz="1400" dirty="0" err="1" smtClean="0">
                <a:solidFill>
                  <a:schemeClr val="bg1">
                    <a:lumMod val="50000"/>
                  </a:schemeClr>
                </a:solidFill>
              </a:rPr>
              <a:t>Torin</a:t>
            </a:r>
            <a:r>
              <a:rPr lang="en-US" sz="1400" dirty="0" smtClean="0">
                <a:solidFill>
                  <a:schemeClr val="bg1">
                    <a:lumMod val="50000"/>
                  </a:schemeClr>
                </a:solidFill>
              </a:rPr>
              <a:t> Halsey, Time Record News</a:t>
            </a:r>
            <a:endParaRPr lang="en-US" sz="1400" dirty="0">
              <a:solidFill>
                <a:schemeClr val="bg1">
                  <a:lumMod val="50000"/>
                </a:schemeClr>
              </a:solidFill>
            </a:endParaRPr>
          </a:p>
        </p:txBody>
      </p:sp>
    </p:spTree>
    <p:extLst>
      <p:ext uri="{BB962C8B-B14F-4D97-AF65-F5344CB8AC3E}">
        <p14:creationId xmlns:p14="http://schemas.microsoft.com/office/powerpoint/2010/main" val="72390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381000"/>
            <a:ext cx="6858000" cy="4688748"/>
          </a:xfrm>
        </p:spPr>
      </p:pic>
      <p:sp>
        <p:nvSpPr>
          <p:cNvPr id="5" name="TextBox 4"/>
          <p:cNvSpPr txBox="1"/>
          <p:nvPr/>
        </p:nvSpPr>
        <p:spPr>
          <a:xfrm>
            <a:off x="457200" y="5181600"/>
            <a:ext cx="8428333" cy="400110"/>
          </a:xfrm>
          <a:prstGeom prst="rect">
            <a:avLst/>
          </a:prstGeom>
          <a:noFill/>
        </p:spPr>
        <p:txBody>
          <a:bodyPr wrap="none" rtlCol="0">
            <a:spAutoFit/>
          </a:bodyPr>
          <a:lstStyle/>
          <a:p>
            <a:r>
              <a:rPr lang="en-US" sz="2000" b="1" dirty="0" smtClean="0"/>
              <a:t>Daniel Nix, City of Wichita Falls, partaking of the water from the reuse project</a:t>
            </a:r>
            <a:endParaRPr lang="en-US" sz="2000" b="1" dirty="0"/>
          </a:p>
        </p:txBody>
      </p:sp>
      <p:sp>
        <p:nvSpPr>
          <p:cNvPr id="6" name="TextBox 5"/>
          <p:cNvSpPr txBox="1"/>
          <p:nvPr/>
        </p:nvSpPr>
        <p:spPr>
          <a:xfrm>
            <a:off x="5540348" y="6400800"/>
            <a:ext cx="3298852" cy="307777"/>
          </a:xfrm>
          <a:prstGeom prst="rect">
            <a:avLst/>
          </a:prstGeom>
          <a:noFill/>
        </p:spPr>
        <p:txBody>
          <a:bodyPr wrap="none" rtlCol="0">
            <a:spAutoFit/>
          </a:bodyPr>
          <a:lstStyle/>
          <a:p>
            <a:r>
              <a:rPr lang="en-US" sz="1400" dirty="0">
                <a:solidFill>
                  <a:schemeClr val="bg1">
                    <a:lumMod val="50000"/>
                  </a:schemeClr>
                </a:solidFill>
              </a:rPr>
              <a:t>p</a:t>
            </a:r>
            <a:r>
              <a:rPr lang="en-US" sz="1400" dirty="0" smtClean="0">
                <a:solidFill>
                  <a:schemeClr val="bg1">
                    <a:lumMod val="50000"/>
                  </a:schemeClr>
                </a:solidFill>
              </a:rPr>
              <a:t>hoto by </a:t>
            </a:r>
            <a:r>
              <a:rPr lang="en-US" sz="1400" dirty="0" err="1" smtClean="0">
                <a:solidFill>
                  <a:schemeClr val="bg1">
                    <a:lumMod val="50000"/>
                  </a:schemeClr>
                </a:solidFill>
              </a:rPr>
              <a:t>Torin</a:t>
            </a:r>
            <a:r>
              <a:rPr lang="en-US" sz="1400" dirty="0" smtClean="0">
                <a:solidFill>
                  <a:schemeClr val="bg1">
                    <a:lumMod val="50000"/>
                  </a:schemeClr>
                </a:solidFill>
              </a:rPr>
              <a:t> Halsey, Times Record News </a:t>
            </a:r>
            <a:endParaRPr lang="en-US" sz="1400" dirty="0">
              <a:solidFill>
                <a:schemeClr val="bg1">
                  <a:lumMod val="50000"/>
                </a:schemeClr>
              </a:solidFill>
            </a:endParaRPr>
          </a:p>
        </p:txBody>
      </p:sp>
    </p:spTree>
    <p:extLst>
      <p:ext uri="{BB962C8B-B14F-4D97-AF65-F5344CB8AC3E}">
        <p14:creationId xmlns:p14="http://schemas.microsoft.com/office/powerpoint/2010/main" val="419933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28600"/>
            <a:ext cx="8705850"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593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mace\Desktop\mace-bigspring[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3962400" cy="595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85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27037"/>
            <a:ext cx="8229600" cy="4525963"/>
          </a:xfrm>
        </p:spPr>
        <p:txBody>
          <a:bodyPr>
            <a:normAutofit/>
          </a:bodyPr>
          <a:lstStyle/>
          <a:p>
            <a:pPr marL="0" indent="0">
              <a:buNone/>
            </a:pPr>
            <a:r>
              <a:rPr lang="en-US" sz="3600" dirty="0" smtClean="0"/>
              <a:t>“</a:t>
            </a:r>
            <a:r>
              <a:rPr lang="en-US" sz="3600" b="1" dirty="0" smtClean="0"/>
              <a:t>I wish we water boys were paid like them     </a:t>
            </a:r>
            <a:br>
              <a:rPr lang="en-US" sz="3600" b="1" dirty="0" smtClean="0"/>
            </a:br>
            <a:r>
              <a:rPr lang="en-US" sz="3600" b="1" dirty="0" smtClean="0"/>
              <a:t>  oil boys.</a:t>
            </a:r>
            <a:r>
              <a:rPr lang="en-US" sz="3600" dirty="0" smtClean="0"/>
              <a:t>”</a:t>
            </a:r>
          </a:p>
          <a:p>
            <a:pPr lvl="1"/>
            <a:r>
              <a:rPr lang="en-US" sz="3200" dirty="0" smtClean="0"/>
              <a:t>Robert E. Mace</a:t>
            </a:r>
            <a:endParaRPr lang="en-US" sz="32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1077459"/>
            <a:ext cx="3558971" cy="5780541"/>
          </a:xfrm>
          <a:prstGeom prst="rect">
            <a:avLst/>
          </a:prstGeom>
        </p:spPr>
      </p:pic>
    </p:spTree>
    <p:extLst>
      <p:ext uri="{BB962C8B-B14F-4D97-AF65-F5344CB8AC3E}">
        <p14:creationId xmlns:p14="http://schemas.microsoft.com/office/powerpoint/2010/main" val="326915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19431"/>
            <a:ext cx="7772400" cy="6233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57200" y="464390"/>
            <a:ext cx="7924800" cy="769441"/>
          </a:xfrm>
          <a:prstGeom prst="rect">
            <a:avLst/>
          </a:prstGeom>
          <a:noFill/>
        </p:spPr>
        <p:txBody>
          <a:bodyPr wrap="square" rtlCol="0">
            <a:spAutoFit/>
          </a:bodyPr>
          <a:lstStyle/>
          <a:p>
            <a:r>
              <a:rPr lang="en-US" sz="4400" b="1" dirty="0" smtClean="0">
                <a:solidFill>
                  <a:schemeClr val="tx2">
                    <a:lumMod val="60000"/>
                    <a:lumOff val="40000"/>
                  </a:schemeClr>
                </a:solidFill>
              </a:rPr>
              <a:t>aquifer storage       and recovery</a:t>
            </a:r>
            <a:endParaRPr lang="en-US" sz="4400" b="1" dirty="0">
              <a:solidFill>
                <a:schemeClr val="tx2">
                  <a:lumMod val="60000"/>
                  <a:lumOff val="40000"/>
                </a:schemeClr>
              </a:solidFill>
            </a:endParaRPr>
          </a:p>
        </p:txBody>
      </p:sp>
    </p:spTree>
    <p:extLst>
      <p:ext uri="{BB962C8B-B14F-4D97-AF65-F5344CB8AC3E}">
        <p14:creationId xmlns:p14="http://schemas.microsoft.com/office/powerpoint/2010/main" val="320421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00800" y="6356350"/>
            <a:ext cx="2133600" cy="365125"/>
          </a:xfrm>
        </p:spPr>
        <p:txBody>
          <a:bodyPr/>
          <a:lstStyle/>
          <a:p>
            <a:fld id="{EF953249-3C6A-40B3-9869-4277DB2158F0}" type="slidenum">
              <a:rPr lang="en-US" smtClean="0"/>
              <a:pPr/>
              <a:t>51</a:t>
            </a:fld>
            <a:endParaRPr lang="en-US"/>
          </a:p>
        </p:txBody>
      </p:sp>
      <p:sp>
        <p:nvSpPr>
          <p:cNvPr id="3" name="Rectangle 2"/>
          <p:cNvSpPr/>
          <p:nvPr/>
        </p:nvSpPr>
        <p:spPr>
          <a:xfrm>
            <a:off x="-152400" y="0"/>
            <a:ext cx="92964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7143"/>
            <a:ext cx="6096000" cy="5805714"/>
          </a:xfrm>
          <a:prstGeom prst="rect">
            <a:avLst/>
          </a:prstGeom>
        </p:spPr>
      </p:pic>
      <p:sp>
        <p:nvSpPr>
          <p:cNvPr id="6" name="TextBox 5"/>
          <p:cNvSpPr txBox="1"/>
          <p:nvPr/>
        </p:nvSpPr>
        <p:spPr>
          <a:xfrm>
            <a:off x="5121967" y="4888468"/>
            <a:ext cx="3117007" cy="369332"/>
          </a:xfrm>
          <a:prstGeom prst="rect">
            <a:avLst/>
          </a:prstGeom>
          <a:noFill/>
        </p:spPr>
        <p:txBody>
          <a:bodyPr wrap="none" rtlCol="0">
            <a:spAutoFit/>
          </a:bodyPr>
          <a:lstStyle/>
          <a:p>
            <a:pPr algn="ctr"/>
            <a:r>
              <a:rPr lang="en-US" b="1" dirty="0" smtClean="0">
                <a:latin typeface="Arial" panose="020B0604020202020204" pitchFamily="34" charset="0"/>
                <a:cs typeface="Arial" panose="020B0604020202020204" pitchFamily="34" charset="0"/>
              </a:rPr>
              <a:t>San Antonio Water System</a:t>
            </a:r>
          </a:p>
        </p:txBody>
      </p:sp>
      <p:cxnSp>
        <p:nvCxnSpPr>
          <p:cNvPr id="7" name="Straight Arrow Connector 6"/>
          <p:cNvCxnSpPr/>
          <p:nvPr/>
        </p:nvCxnSpPr>
        <p:spPr>
          <a:xfrm flipH="1">
            <a:off x="5486400" y="4848255"/>
            <a:ext cx="429638"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8100" y="152400"/>
            <a:ext cx="9220200" cy="461665"/>
          </a:xfrm>
          <a:prstGeom prst="rect">
            <a:avLst/>
          </a:prstGeom>
          <a:noFill/>
        </p:spPr>
        <p:txBody>
          <a:bodyPr wrap="square" rtlCol="0">
            <a:spAutoFit/>
          </a:bodyPr>
          <a:lstStyle/>
          <a:p>
            <a:pPr algn="ctr"/>
            <a:r>
              <a:rPr lang="en-US" sz="2400" dirty="0" smtClean="0">
                <a:solidFill>
                  <a:schemeClr val="bg1"/>
                </a:solidFill>
                <a:latin typeface="Georgia" panose="02040502050405020303" pitchFamily="18" charset="0"/>
              </a:rPr>
              <a:t>PROPOSED DESAL PLANTS IN 2012 STATE WATER PLAN</a:t>
            </a:r>
            <a:endParaRPr lang="en-US" sz="2400" dirty="0">
              <a:solidFill>
                <a:schemeClr val="bg1"/>
              </a:solidFill>
              <a:latin typeface="Georgia" panose="02040502050405020303" pitchFamily="18" charset="0"/>
            </a:endParaRPr>
          </a:p>
        </p:txBody>
      </p:sp>
      <p:sp>
        <p:nvSpPr>
          <p:cNvPr id="9" name="Oval 8"/>
          <p:cNvSpPr/>
          <p:nvPr/>
        </p:nvSpPr>
        <p:spPr>
          <a:xfrm>
            <a:off x="5181600" y="4724400"/>
            <a:ext cx="228600" cy="19410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95800" y="5105400"/>
            <a:ext cx="228600" cy="19410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114800" y="6054298"/>
            <a:ext cx="228600" cy="19410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114800" y="6282898"/>
            <a:ext cx="228600" cy="19410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4800600" y="5124271"/>
            <a:ext cx="381000" cy="13352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419600" y="6124545"/>
            <a:ext cx="3810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419600" y="6445332"/>
            <a:ext cx="350196"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72000" y="6229290"/>
            <a:ext cx="1729902" cy="369332"/>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Brownsville</a:t>
            </a:r>
            <a:endParaRPr lang="en-US" b="1" dirty="0">
              <a:latin typeface="Arial" panose="020B0604020202020204" pitchFamily="34" charset="0"/>
              <a:cs typeface="Arial" panose="020B0604020202020204" pitchFamily="34" charset="0"/>
            </a:endParaRPr>
          </a:p>
        </p:txBody>
      </p:sp>
      <p:sp>
        <p:nvSpPr>
          <p:cNvPr id="17" name="TextBox 16"/>
          <p:cNvSpPr txBox="1"/>
          <p:nvPr/>
        </p:nvSpPr>
        <p:spPr>
          <a:xfrm>
            <a:off x="5867400" y="4648200"/>
            <a:ext cx="2676758" cy="369332"/>
          </a:xfrm>
          <a:prstGeom prst="rect">
            <a:avLst/>
          </a:prstGeom>
          <a:noFill/>
        </p:spPr>
        <p:txBody>
          <a:bodyPr wrap="none" rtlCol="0">
            <a:spAutoFit/>
          </a:bodyPr>
          <a:lstStyle/>
          <a:p>
            <a:pPr algn="ctr"/>
            <a:r>
              <a:rPr lang="en-US" b="1" dirty="0" smtClean="0">
                <a:latin typeface="Arial" panose="020B0604020202020204" pitchFamily="34" charset="0"/>
                <a:cs typeface="Arial" panose="020B0604020202020204" pitchFamily="34" charset="0"/>
              </a:rPr>
              <a:t>Brazos River Authority</a:t>
            </a:r>
          </a:p>
        </p:txBody>
      </p:sp>
      <p:sp>
        <p:nvSpPr>
          <p:cNvPr id="18" name="TextBox 17"/>
          <p:cNvSpPr txBox="1"/>
          <p:nvPr/>
        </p:nvSpPr>
        <p:spPr>
          <a:xfrm>
            <a:off x="4724400" y="5924490"/>
            <a:ext cx="1749197" cy="369332"/>
          </a:xfrm>
          <a:prstGeom prst="rect">
            <a:avLst/>
          </a:prstGeom>
          <a:noFill/>
        </p:spPr>
        <p:txBody>
          <a:bodyPr wrap="none" rtlCol="0">
            <a:spAutoFit/>
          </a:bodyPr>
          <a:lstStyle/>
          <a:p>
            <a:pPr algn="ctr"/>
            <a:r>
              <a:rPr lang="en-US" b="1" dirty="0" smtClean="0">
                <a:latin typeface="Arial" panose="020B0604020202020204" pitchFamily="34" charset="0"/>
                <a:cs typeface="Arial" panose="020B0604020202020204" pitchFamily="34" charset="0"/>
              </a:rPr>
              <a:t>Laguna Madre</a:t>
            </a:r>
            <a:endParaRPr lang="en-US" b="1" dirty="0">
              <a:latin typeface="Arial" panose="020B0604020202020204" pitchFamily="34" charset="0"/>
              <a:cs typeface="Arial" panose="020B0604020202020204" pitchFamily="34" charset="0"/>
            </a:endParaRPr>
          </a:p>
        </p:txBody>
      </p:sp>
      <p:sp>
        <p:nvSpPr>
          <p:cNvPr id="19" name="TextBox 18"/>
          <p:cNvSpPr txBox="1"/>
          <p:nvPr/>
        </p:nvSpPr>
        <p:spPr>
          <a:xfrm>
            <a:off x="3429000" y="228600"/>
            <a:ext cx="5029200" cy="1569660"/>
          </a:xfrm>
          <a:prstGeom prst="rect">
            <a:avLst/>
          </a:prstGeom>
          <a:noFill/>
        </p:spPr>
        <p:txBody>
          <a:bodyPr wrap="square" rtlCol="0">
            <a:spAutoFit/>
          </a:bodyPr>
          <a:lstStyle/>
          <a:p>
            <a:r>
              <a:rPr lang="en-US" sz="3200" b="1" dirty="0" smtClean="0">
                <a:solidFill>
                  <a:srgbClr val="FF0000"/>
                </a:solidFill>
              </a:rPr>
              <a:t>Proposed seawater desalination plants in the 2012 State Water Plan </a:t>
            </a:r>
            <a:endParaRPr lang="en-US" sz="3200" b="1" dirty="0">
              <a:solidFill>
                <a:srgbClr val="FF0000"/>
              </a:solidFill>
            </a:endParaRPr>
          </a:p>
        </p:txBody>
      </p:sp>
      <p:sp>
        <p:nvSpPr>
          <p:cNvPr id="20" name="Oval 19"/>
          <p:cNvSpPr/>
          <p:nvPr/>
        </p:nvSpPr>
        <p:spPr>
          <a:xfrm>
            <a:off x="4191000" y="5410200"/>
            <a:ext cx="228600" cy="19410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H="1">
            <a:off x="4495800" y="5562600"/>
            <a:ext cx="429638"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816636" y="5410200"/>
            <a:ext cx="3619902" cy="584775"/>
          </a:xfrm>
          <a:prstGeom prst="rect">
            <a:avLst/>
          </a:prstGeom>
          <a:noFill/>
        </p:spPr>
        <p:txBody>
          <a:bodyPr wrap="none" rtlCol="0">
            <a:spAutoFit/>
          </a:bodyPr>
          <a:lstStyle/>
          <a:p>
            <a:pPr algn="ctr"/>
            <a:r>
              <a:rPr lang="en-US" b="1" dirty="0" smtClean="0">
                <a:solidFill>
                  <a:srgbClr val="FF0000"/>
                </a:solidFill>
                <a:latin typeface="Arial" panose="020B0604020202020204" pitchFamily="34" charset="0"/>
                <a:cs typeface="Arial" panose="020B0604020202020204" pitchFamily="34" charset="0"/>
              </a:rPr>
              <a:t>M&amp;G Resins </a:t>
            </a:r>
            <a:r>
              <a:rPr lang="en-US" sz="1400" b="1" dirty="0" smtClean="0">
                <a:solidFill>
                  <a:srgbClr val="FF0000"/>
                </a:solidFill>
                <a:latin typeface="Arial" panose="020B0604020202020204" pitchFamily="34" charset="0"/>
                <a:cs typeface="Arial" panose="020B0604020202020204" pitchFamily="34" charset="0"/>
              </a:rPr>
              <a:t>(under construction</a:t>
            </a:r>
          </a:p>
          <a:p>
            <a:r>
              <a:rPr lang="en-US" sz="1400" b="1" dirty="0">
                <a:solidFill>
                  <a:srgbClr val="FF0000"/>
                </a:solidFill>
                <a:latin typeface="Arial" panose="020B0604020202020204" pitchFamily="34" charset="0"/>
                <a:cs typeface="Arial" panose="020B0604020202020204" pitchFamily="34" charset="0"/>
              </a:rPr>
              <a:t> </a:t>
            </a:r>
            <a:r>
              <a:rPr lang="en-US" sz="1400" b="1" dirty="0" smtClean="0">
                <a:solidFill>
                  <a:srgbClr val="FF0000"/>
                </a:solidFill>
                <a:latin typeface="Arial" panose="020B0604020202020204" pitchFamily="34" charset="0"/>
                <a:cs typeface="Arial" panose="020B0604020202020204" pitchFamily="34" charset="0"/>
              </a:rPr>
              <a:t>                                   and not in the plan)</a:t>
            </a:r>
          </a:p>
        </p:txBody>
      </p:sp>
      <p:sp>
        <p:nvSpPr>
          <p:cNvPr id="23" name="Oval 22"/>
          <p:cNvSpPr/>
          <p:nvPr/>
        </p:nvSpPr>
        <p:spPr>
          <a:xfrm>
            <a:off x="4114800" y="5520898"/>
            <a:ext cx="228600" cy="19410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724400" y="5619690"/>
            <a:ext cx="1787669" cy="369332"/>
          </a:xfrm>
          <a:prstGeom prst="rect">
            <a:avLst/>
          </a:prstGeom>
          <a:noFill/>
        </p:spPr>
        <p:txBody>
          <a:bodyPr wrap="none" rtlCol="0">
            <a:spAutoFit/>
          </a:bodyPr>
          <a:lstStyle/>
          <a:p>
            <a:pPr algn="ctr"/>
            <a:r>
              <a:rPr lang="en-US" b="1" dirty="0" smtClean="0">
                <a:latin typeface="Arial" panose="020B0604020202020204" pitchFamily="34" charset="0"/>
                <a:cs typeface="Arial" panose="020B0604020202020204" pitchFamily="34" charset="0"/>
              </a:rPr>
              <a:t>Corpus Christi</a:t>
            </a:r>
          </a:p>
        </p:txBody>
      </p:sp>
      <p:cxnSp>
        <p:nvCxnSpPr>
          <p:cNvPr id="25" name="Straight Arrow Connector 24"/>
          <p:cNvCxnSpPr/>
          <p:nvPr/>
        </p:nvCxnSpPr>
        <p:spPr>
          <a:xfrm flipH="1" flipV="1">
            <a:off x="4343400" y="5638800"/>
            <a:ext cx="457200" cy="9531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81000" y="5181600"/>
            <a:ext cx="2494642" cy="923330"/>
          </a:xfrm>
          <a:prstGeom prst="rect">
            <a:avLst/>
          </a:prstGeom>
          <a:noFill/>
        </p:spPr>
        <p:txBody>
          <a:bodyPr wrap="square" rtlCol="0">
            <a:spAutoFit/>
          </a:bodyPr>
          <a:lstStyle/>
          <a:p>
            <a:r>
              <a:rPr lang="en-US" i="1" dirty="0">
                <a:solidFill>
                  <a:srgbClr val="0070C0"/>
                </a:solidFill>
              </a:rPr>
              <a:t>d</a:t>
            </a:r>
            <a:r>
              <a:rPr lang="en-US" i="1" dirty="0" smtClean="0">
                <a:solidFill>
                  <a:srgbClr val="0070C0"/>
                </a:solidFill>
              </a:rPr>
              <a:t>ots show approximate</a:t>
            </a:r>
          </a:p>
          <a:p>
            <a:r>
              <a:rPr lang="en-US" i="1" dirty="0">
                <a:solidFill>
                  <a:srgbClr val="0070C0"/>
                </a:solidFill>
              </a:rPr>
              <a:t>l</a:t>
            </a:r>
            <a:r>
              <a:rPr lang="en-US" i="1" dirty="0" smtClean="0">
                <a:solidFill>
                  <a:srgbClr val="0070C0"/>
                </a:solidFill>
              </a:rPr>
              <a:t>ocations of proposed</a:t>
            </a:r>
          </a:p>
          <a:p>
            <a:r>
              <a:rPr lang="en-US" i="1" dirty="0" smtClean="0">
                <a:solidFill>
                  <a:srgbClr val="0070C0"/>
                </a:solidFill>
              </a:rPr>
              <a:t>facilities</a:t>
            </a:r>
          </a:p>
        </p:txBody>
      </p:sp>
      <p:sp>
        <p:nvSpPr>
          <p:cNvPr id="27" name="TextBox 26"/>
          <p:cNvSpPr txBox="1"/>
          <p:nvPr/>
        </p:nvSpPr>
        <p:spPr>
          <a:xfrm>
            <a:off x="5045263" y="5117068"/>
            <a:ext cx="3946337" cy="369332"/>
          </a:xfrm>
          <a:prstGeom prst="rect">
            <a:avLst/>
          </a:prstGeom>
          <a:noFill/>
        </p:spPr>
        <p:txBody>
          <a:bodyPr wrap="none" rtlCol="0">
            <a:spAutoFit/>
          </a:bodyPr>
          <a:lstStyle/>
          <a:p>
            <a:pPr algn="ctr"/>
            <a:r>
              <a:rPr lang="en-US" b="1" dirty="0" smtClean="0">
                <a:latin typeface="Arial" panose="020B0604020202020204" pitchFamily="34" charset="0"/>
                <a:cs typeface="Arial" panose="020B0604020202020204" pitchFamily="34" charset="0"/>
              </a:rPr>
              <a:t>Guadalupe-Blanco River Authority</a:t>
            </a:r>
          </a:p>
        </p:txBody>
      </p:sp>
      <p:cxnSp>
        <p:nvCxnSpPr>
          <p:cNvPr id="28" name="Straight Arrow Connector 27"/>
          <p:cNvCxnSpPr/>
          <p:nvPr/>
        </p:nvCxnSpPr>
        <p:spPr>
          <a:xfrm flipH="1">
            <a:off x="4594698" y="5334000"/>
            <a:ext cx="510702" cy="66764"/>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4343400" y="5257800"/>
            <a:ext cx="228600" cy="19410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169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953249-3C6A-40B3-9869-4277DB2158F0}" type="slidenum">
              <a:rPr lang="en-US" smtClean="0"/>
              <a:pPr/>
              <a:t>52</a:t>
            </a:fld>
            <a:endParaRPr lang="en-US"/>
          </a:p>
        </p:txBody>
      </p:sp>
      <p:sp>
        <p:nvSpPr>
          <p:cNvPr id="3" name="Rectangle 2"/>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rackish Water Desal Cap for Saqib.jpg"/>
          <p:cNvPicPr>
            <a:picLocks noChangeAspect="1"/>
          </p:cNvPicPr>
          <p:nvPr/>
        </p:nvPicPr>
        <p:blipFill>
          <a:blip r:embed="rId3" cstate="print"/>
          <a:stretch>
            <a:fillRect/>
          </a:stretch>
        </p:blipFill>
        <p:spPr>
          <a:xfrm>
            <a:off x="-1" y="0"/>
            <a:ext cx="8776447" cy="6781800"/>
          </a:xfrm>
          <a:prstGeom prst="rect">
            <a:avLst/>
          </a:prstGeom>
          <a:noFill/>
          <a:ln>
            <a:noFill/>
          </a:ln>
        </p:spPr>
      </p:pic>
      <p:sp>
        <p:nvSpPr>
          <p:cNvPr id="6" name="Rounded Rectangle 5"/>
          <p:cNvSpPr/>
          <p:nvPr/>
        </p:nvSpPr>
        <p:spPr>
          <a:xfrm>
            <a:off x="4495800" y="228600"/>
            <a:ext cx="4267200" cy="1143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Current Desalination Facilities in Texas</a:t>
            </a:r>
          </a:p>
        </p:txBody>
      </p:sp>
      <p:sp>
        <p:nvSpPr>
          <p:cNvPr id="7" name="Rectangle 6"/>
          <p:cNvSpPr/>
          <p:nvPr/>
        </p:nvSpPr>
        <p:spPr>
          <a:xfrm>
            <a:off x="533400" y="5105400"/>
            <a:ext cx="35814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38200" y="5791200"/>
            <a:ext cx="3581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81000" y="4876800"/>
            <a:ext cx="3581400" cy="2277547"/>
          </a:xfrm>
          <a:prstGeom prst="rect">
            <a:avLst/>
          </a:prstGeom>
          <a:noFill/>
        </p:spPr>
        <p:txBody>
          <a:bodyPr wrap="square" rtlCol="0">
            <a:spAutoFit/>
          </a:bodyPr>
          <a:lstStyle/>
          <a:p>
            <a:pPr marL="285750" lvl="2" indent="-285750">
              <a:buFont typeface="Arial" panose="020B0604020202020204" pitchFamily="34" charset="0"/>
              <a:buChar char="•"/>
            </a:pPr>
            <a:r>
              <a:rPr lang="en-US" dirty="0"/>
              <a:t>46 plants are for municipal use and have a design capacity of more than 0.025 </a:t>
            </a:r>
            <a:r>
              <a:rPr lang="en-US" dirty="0" smtClean="0"/>
              <a:t>million gallons per day</a:t>
            </a:r>
          </a:p>
          <a:p>
            <a:pPr marL="285750" lvl="2" indent="-285750">
              <a:buFont typeface="Arial" panose="020B0604020202020204" pitchFamily="34" charset="0"/>
              <a:buChar char="•"/>
            </a:pPr>
            <a:r>
              <a:rPr lang="en-US" dirty="0" smtClean="0"/>
              <a:t>Overall more than 200 plants in Texas </a:t>
            </a:r>
          </a:p>
          <a:p>
            <a:pPr marL="285750" lvl="2" indent="-285750">
              <a:buFont typeface="Arial" panose="020B0604020202020204" pitchFamily="34" charset="0"/>
              <a:buChar char="•"/>
            </a:pPr>
            <a:endParaRPr lang="en-US" sz="1600" dirty="0"/>
          </a:p>
          <a:p>
            <a:endParaRPr lang="en-US" dirty="0"/>
          </a:p>
        </p:txBody>
      </p:sp>
    </p:spTree>
    <p:extLst>
      <p:ext uri="{BB962C8B-B14F-4D97-AF65-F5344CB8AC3E}">
        <p14:creationId xmlns:p14="http://schemas.microsoft.com/office/powerpoint/2010/main" val="179360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05379"/>
            <a:ext cx="6858000" cy="6684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124361"/>
            <a:ext cx="4038600" cy="1323439"/>
          </a:xfrm>
          <a:prstGeom prst="rect">
            <a:avLst/>
          </a:prstGeom>
          <a:noFill/>
        </p:spPr>
        <p:txBody>
          <a:bodyPr wrap="square" rtlCol="0">
            <a:spAutoFit/>
          </a:bodyPr>
          <a:lstStyle/>
          <a:p>
            <a:r>
              <a:rPr lang="en-US" sz="4000" b="1" dirty="0" smtClean="0">
                <a:solidFill>
                  <a:schemeClr val="accent6">
                    <a:lumMod val="75000"/>
                  </a:schemeClr>
                </a:solidFill>
              </a:rPr>
              <a:t>A tale of two Austin families…</a:t>
            </a:r>
            <a:endParaRPr lang="en-US" sz="4000" b="1" dirty="0">
              <a:solidFill>
                <a:schemeClr val="accent6">
                  <a:lumMod val="75000"/>
                </a:schemeClr>
              </a:solidFill>
            </a:endParaRPr>
          </a:p>
        </p:txBody>
      </p:sp>
      <p:sp>
        <p:nvSpPr>
          <p:cNvPr id="3" name="Rectangle 2"/>
          <p:cNvSpPr/>
          <p:nvPr/>
        </p:nvSpPr>
        <p:spPr>
          <a:xfrm>
            <a:off x="1066800" y="4800600"/>
            <a:ext cx="70104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147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05379"/>
            <a:ext cx="6858000" cy="6684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124361"/>
            <a:ext cx="4038600" cy="1323439"/>
          </a:xfrm>
          <a:prstGeom prst="rect">
            <a:avLst/>
          </a:prstGeom>
          <a:noFill/>
        </p:spPr>
        <p:txBody>
          <a:bodyPr wrap="square" rtlCol="0">
            <a:spAutoFit/>
          </a:bodyPr>
          <a:lstStyle/>
          <a:p>
            <a:r>
              <a:rPr lang="en-US" sz="4000" b="1" dirty="0" smtClean="0">
                <a:solidFill>
                  <a:schemeClr val="accent6">
                    <a:lumMod val="75000"/>
                  </a:schemeClr>
                </a:solidFill>
              </a:rPr>
              <a:t>A tale of two Austin families…</a:t>
            </a:r>
            <a:endParaRPr lang="en-US" sz="4000" b="1" dirty="0">
              <a:solidFill>
                <a:schemeClr val="accent6">
                  <a:lumMod val="75000"/>
                </a:schemeClr>
              </a:solidFill>
            </a:endParaRPr>
          </a:p>
        </p:txBody>
      </p:sp>
    </p:spTree>
    <p:extLst>
      <p:ext uri="{BB962C8B-B14F-4D97-AF65-F5344CB8AC3E}">
        <p14:creationId xmlns:p14="http://schemas.microsoft.com/office/powerpoint/2010/main" val="31999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144000"/>
          </a:xfrm>
          <a:prstGeom prst="rect">
            <a:avLst/>
          </a:prstGeom>
        </p:spPr>
      </p:pic>
      <p:sp>
        <p:nvSpPr>
          <p:cNvPr id="2" name="Title 1"/>
          <p:cNvSpPr>
            <a:spLocks noGrp="1"/>
          </p:cNvSpPr>
          <p:nvPr>
            <p:ph type="ctrTitle"/>
          </p:nvPr>
        </p:nvSpPr>
        <p:spPr>
          <a:xfrm>
            <a:off x="990600" y="152400"/>
            <a:ext cx="7772400" cy="1470025"/>
          </a:xfrm>
        </p:spPr>
        <p:txBody>
          <a:bodyPr>
            <a:noAutofit/>
          </a:bodyPr>
          <a:lstStyle/>
          <a:p>
            <a:r>
              <a:rPr lang="en-US" sz="9600" b="1" dirty="0" smtClean="0">
                <a:solidFill>
                  <a:schemeClr val="tx1">
                    <a:lumMod val="65000"/>
                    <a:lumOff val="35000"/>
                  </a:schemeClr>
                </a:solidFill>
              </a:rPr>
              <a:t>Texas   Water!</a:t>
            </a:r>
            <a:endParaRPr lang="en-US" sz="9600" b="1" dirty="0">
              <a:solidFill>
                <a:schemeClr val="tx1">
                  <a:lumMod val="65000"/>
                  <a:lumOff val="35000"/>
                </a:schemeClr>
              </a:solidFill>
            </a:endParaRPr>
          </a:p>
        </p:txBody>
      </p:sp>
    </p:spTree>
    <p:extLst>
      <p:ext uri="{BB962C8B-B14F-4D97-AF65-F5344CB8AC3E}">
        <p14:creationId xmlns:p14="http://schemas.microsoft.com/office/powerpoint/2010/main" val="237430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144000"/>
          </a:xfrm>
          <a:prstGeom prst="rect">
            <a:avLst/>
          </a:prstGeom>
        </p:spPr>
      </p:pic>
      <p:sp>
        <p:nvSpPr>
          <p:cNvPr id="2" name="Title 1"/>
          <p:cNvSpPr>
            <a:spLocks noGrp="1"/>
          </p:cNvSpPr>
          <p:nvPr>
            <p:ph type="ctrTitle"/>
          </p:nvPr>
        </p:nvSpPr>
        <p:spPr>
          <a:xfrm>
            <a:off x="990600" y="152400"/>
            <a:ext cx="7772400" cy="1470025"/>
          </a:xfrm>
        </p:spPr>
        <p:txBody>
          <a:bodyPr>
            <a:noAutofit/>
          </a:bodyPr>
          <a:lstStyle/>
          <a:p>
            <a:r>
              <a:rPr lang="en-US" sz="9600" b="1" dirty="0" smtClean="0">
                <a:solidFill>
                  <a:schemeClr val="tx1">
                    <a:lumMod val="65000"/>
                    <a:lumOff val="35000"/>
                  </a:schemeClr>
                </a:solidFill>
              </a:rPr>
              <a:t>Texas   Water!</a:t>
            </a:r>
            <a:endParaRPr lang="en-US" sz="9600" b="1" dirty="0">
              <a:solidFill>
                <a:schemeClr val="tx1">
                  <a:lumMod val="65000"/>
                  <a:lumOff val="35000"/>
                </a:schemeClr>
              </a:solidFill>
            </a:endParaRPr>
          </a:p>
        </p:txBody>
      </p:sp>
      <p:sp>
        <p:nvSpPr>
          <p:cNvPr id="3" name="Subtitle 2"/>
          <p:cNvSpPr>
            <a:spLocks noGrp="1"/>
          </p:cNvSpPr>
          <p:nvPr>
            <p:ph type="subTitle" idx="1"/>
          </p:nvPr>
        </p:nvSpPr>
        <p:spPr>
          <a:xfrm>
            <a:off x="5181600" y="2286000"/>
            <a:ext cx="3429000" cy="1828800"/>
          </a:xfrm>
        </p:spPr>
        <p:txBody>
          <a:bodyPr>
            <a:normAutofit/>
          </a:bodyPr>
          <a:lstStyle/>
          <a:p>
            <a:pPr algn="l"/>
            <a:r>
              <a:rPr lang="en-US" sz="1800" b="1" dirty="0" smtClean="0"/>
              <a:t>Robert E. Mace</a:t>
            </a:r>
            <a:r>
              <a:rPr lang="en-US" sz="1400" dirty="0" smtClean="0"/>
              <a:t>, Ph.D., P.G.</a:t>
            </a:r>
          </a:p>
          <a:p>
            <a:pPr algn="l"/>
            <a:r>
              <a:rPr lang="en-US" sz="1400" dirty="0" smtClean="0"/>
              <a:t>(512)936-0861</a:t>
            </a:r>
          </a:p>
          <a:p>
            <a:pPr algn="l"/>
            <a:r>
              <a:rPr lang="en-US" sz="1400" dirty="0"/>
              <a:t>r</a:t>
            </a:r>
            <a:r>
              <a:rPr lang="en-US" sz="1400" dirty="0" smtClean="0"/>
              <a:t>obert.mace@twdb.texas.gov</a:t>
            </a:r>
          </a:p>
          <a:p>
            <a:pPr algn="l"/>
            <a:r>
              <a:rPr lang="en-US" sz="1400" dirty="0" smtClean="0"/>
              <a:t>@</a:t>
            </a:r>
            <a:r>
              <a:rPr lang="en-US" sz="1400" dirty="0" err="1" smtClean="0"/>
              <a:t>TWDB_DrMace</a:t>
            </a:r>
            <a:endParaRPr lang="en-US" sz="1400" dirty="0" smtClean="0"/>
          </a:p>
          <a:p>
            <a:pPr algn="l"/>
            <a:r>
              <a:rPr lang="en-US" sz="1400" dirty="0" smtClean="0"/>
              <a:t>www.linkedin.com/in/robertemace</a:t>
            </a:r>
            <a:endParaRPr lang="en-US" sz="1400" dirty="0"/>
          </a:p>
        </p:txBody>
      </p:sp>
    </p:spTree>
    <p:extLst>
      <p:ext uri="{BB962C8B-B14F-4D97-AF65-F5344CB8AC3E}">
        <p14:creationId xmlns:p14="http://schemas.microsoft.com/office/powerpoint/2010/main" val="202232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 name="Picture 7" descr="MPj04394020000[1]"/>
          <p:cNvPicPr>
            <a:picLocks noChangeAspect="1" noChangeArrowheads="1"/>
          </p:cNvPicPr>
          <p:nvPr/>
        </p:nvPicPr>
        <p:blipFill>
          <a:blip r:embed="rId2" cstate="print"/>
          <a:srcRect/>
          <a:stretch>
            <a:fillRect/>
          </a:stretch>
        </p:blipFill>
        <p:spPr bwMode="auto">
          <a:xfrm>
            <a:off x="7315200" y="4876800"/>
            <a:ext cx="1752600" cy="1752600"/>
          </a:xfrm>
          <a:prstGeom prst="rect">
            <a:avLst/>
          </a:prstGeom>
          <a:noFill/>
          <a:ln w="9525">
            <a:noFill/>
            <a:miter lim="800000"/>
            <a:headEnd/>
            <a:tailEnd/>
          </a:ln>
        </p:spPr>
      </p:pic>
      <p:sp>
        <p:nvSpPr>
          <p:cNvPr id="1185794" name="Rectangle 2"/>
          <p:cNvSpPr>
            <a:spLocks noGrp="1" noChangeArrowheads="1"/>
          </p:cNvSpPr>
          <p:nvPr>
            <p:ph type="title"/>
          </p:nvPr>
        </p:nvSpPr>
        <p:spPr/>
        <p:txBody>
          <a:bodyPr/>
          <a:lstStyle/>
          <a:p>
            <a:pPr eaLnBrk="1" hangingPunct="1"/>
            <a:r>
              <a:rPr lang="en-US" b="1" smtClean="0">
                <a:solidFill>
                  <a:srgbClr val="FF0000"/>
                </a:solidFill>
              </a:rPr>
              <a:t>acre-foot</a:t>
            </a:r>
          </a:p>
        </p:txBody>
      </p:sp>
      <p:sp>
        <p:nvSpPr>
          <p:cNvPr id="1185795" name="Rectangle 3"/>
          <p:cNvSpPr>
            <a:spLocks noGrp="1" noChangeArrowheads="1"/>
          </p:cNvSpPr>
          <p:nvPr>
            <p:ph type="body" idx="1"/>
          </p:nvPr>
        </p:nvSpPr>
        <p:spPr>
          <a:xfrm>
            <a:off x="381000" y="2286000"/>
            <a:ext cx="8229600" cy="1066800"/>
          </a:xfrm>
        </p:spPr>
        <p:txBody>
          <a:bodyPr/>
          <a:lstStyle/>
          <a:p>
            <a:pPr eaLnBrk="1" hangingPunct="1">
              <a:buFontTx/>
              <a:buNone/>
            </a:pPr>
            <a:r>
              <a:rPr lang="en-US" smtClean="0"/>
              <a:t>= a football field with </a:t>
            </a:r>
            <a:br>
              <a:rPr lang="en-US" smtClean="0"/>
            </a:br>
            <a:r>
              <a:rPr lang="en-US" smtClean="0"/>
              <a:t>a foot of water on it</a:t>
            </a:r>
          </a:p>
        </p:txBody>
      </p:sp>
      <p:pic>
        <p:nvPicPr>
          <p:cNvPr id="1185796" name="Picture 4" descr="MCj02926620000[1]"/>
          <p:cNvPicPr>
            <a:picLocks noChangeAspect="1" noChangeArrowheads="1"/>
          </p:cNvPicPr>
          <p:nvPr/>
        </p:nvPicPr>
        <p:blipFill>
          <a:blip r:embed="rId3" cstate="print"/>
          <a:srcRect/>
          <a:stretch>
            <a:fillRect/>
          </a:stretch>
        </p:blipFill>
        <p:spPr bwMode="auto">
          <a:xfrm>
            <a:off x="4606925" y="2057400"/>
            <a:ext cx="1489075" cy="1524000"/>
          </a:xfrm>
          <a:prstGeom prst="rect">
            <a:avLst/>
          </a:prstGeom>
          <a:noFill/>
          <a:ln w="9525">
            <a:noFill/>
            <a:miter lim="800000"/>
            <a:headEnd/>
            <a:tailEnd/>
          </a:ln>
        </p:spPr>
      </p:pic>
      <p:pic>
        <p:nvPicPr>
          <p:cNvPr id="1185797" name="Picture 5" descr="MCj02900580000[1]"/>
          <p:cNvPicPr>
            <a:picLocks noChangeAspect="1" noChangeArrowheads="1"/>
          </p:cNvPicPr>
          <p:nvPr/>
        </p:nvPicPr>
        <p:blipFill>
          <a:blip r:embed="rId4" cstate="print"/>
          <a:srcRect/>
          <a:stretch>
            <a:fillRect/>
          </a:stretch>
        </p:blipFill>
        <p:spPr bwMode="auto">
          <a:xfrm>
            <a:off x="5410200" y="3886200"/>
            <a:ext cx="1243013" cy="1360488"/>
          </a:xfrm>
          <a:prstGeom prst="rect">
            <a:avLst/>
          </a:prstGeom>
          <a:noFill/>
          <a:ln w="9525">
            <a:noFill/>
            <a:miter lim="800000"/>
            <a:headEnd/>
            <a:tailEnd/>
          </a:ln>
        </p:spPr>
      </p:pic>
      <p:sp>
        <p:nvSpPr>
          <p:cNvPr id="1185798" name="Text Box 6"/>
          <p:cNvSpPr txBox="1">
            <a:spLocks noChangeArrowheads="1"/>
          </p:cNvSpPr>
          <p:nvPr/>
        </p:nvSpPr>
        <p:spPr bwMode="auto">
          <a:xfrm>
            <a:off x="6650038" y="4343400"/>
            <a:ext cx="1808162" cy="519113"/>
          </a:xfrm>
          <a:prstGeom prst="rect">
            <a:avLst/>
          </a:prstGeom>
          <a:noFill/>
          <a:ln w="9525">
            <a:noFill/>
            <a:miter lim="800000"/>
            <a:headEnd/>
            <a:tailEnd/>
          </a:ln>
        </p:spPr>
        <p:txBody>
          <a:bodyPr wrap="none">
            <a:spAutoFit/>
          </a:bodyPr>
          <a:lstStyle/>
          <a:p>
            <a:pPr eaLnBrk="0" hangingPunct="0"/>
            <a:r>
              <a:rPr lang="en-US" sz="2800" b="1"/>
              <a:t>X 326,000</a:t>
            </a:r>
          </a:p>
        </p:txBody>
      </p:sp>
      <p:pic>
        <p:nvPicPr>
          <p:cNvPr id="1185799" name="Picture 7" descr="MPj04394020000[1]"/>
          <p:cNvPicPr>
            <a:picLocks noChangeAspect="1" noChangeArrowheads="1"/>
          </p:cNvPicPr>
          <p:nvPr/>
        </p:nvPicPr>
        <p:blipFill>
          <a:blip r:embed="rId2" cstate="print"/>
          <a:srcRect/>
          <a:stretch>
            <a:fillRect/>
          </a:stretch>
        </p:blipFill>
        <p:spPr bwMode="auto">
          <a:xfrm>
            <a:off x="6825241" y="4876800"/>
            <a:ext cx="1752600" cy="1752600"/>
          </a:xfrm>
          <a:prstGeom prst="rect">
            <a:avLst/>
          </a:prstGeom>
          <a:noFill/>
          <a:ln w="9525">
            <a:noFill/>
            <a:miter lim="800000"/>
            <a:headEnd/>
            <a:tailEnd/>
          </a:ln>
        </p:spPr>
      </p:pic>
      <p:pic>
        <p:nvPicPr>
          <p:cNvPr id="1185801" name="Picture 9" descr="j0149887"/>
          <p:cNvPicPr>
            <a:picLocks noChangeAspect="1" noChangeArrowheads="1"/>
          </p:cNvPicPr>
          <p:nvPr/>
        </p:nvPicPr>
        <p:blipFill>
          <a:blip r:embed="rId5" cstate="print"/>
          <a:srcRect/>
          <a:stretch>
            <a:fillRect/>
          </a:stretch>
        </p:blipFill>
        <p:spPr bwMode="auto">
          <a:xfrm>
            <a:off x="7162800" y="1041400"/>
            <a:ext cx="1268413" cy="1016000"/>
          </a:xfrm>
          <a:prstGeom prst="rect">
            <a:avLst/>
          </a:prstGeom>
          <a:noFill/>
          <a:ln w="9525">
            <a:noFill/>
            <a:miter lim="800000"/>
            <a:headEnd/>
            <a:tailEnd/>
          </a:ln>
        </p:spPr>
      </p:pic>
      <p:sp>
        <p:nvSpPr>
          <p:cNvPr id="1185802" name="Rectangle 10"/>
          <p:cNvSpPr>
            <a:spLocks noChangeArrowheads="1"/>
          </p:cNvSpPr>
          <p:nvPr/>
        </p:nvSpPr>
        <p:spPr bwMode="auto">
          <a:xfrm>
            <a:off x="381000" y="1295400"/>
            <a:ext cx="8229600" cy="762000"/>
          </a:xfrm>
          <a:prstGeom prst="rect">
            <a:avLst/>
          </a:prstGeom>
          <a:noFill/>
          <a:ln w="9525">
            <a:noFill/>
            <a:miter lim="800000"/>
            <a:headEnd/>
            <a:tailEnd/>
          </a:ln>
        </p:spPr>
        <p:txBody>
          <a:bodyPr/>
          <a:lstStyle/>
          <a:p>
            <a:pPr marL="342900" indent="-342900">
              <a:lnSpc>
                <a:spcPct val="90000"/>
              </a:lnSpc>
              <a:spcBef>
                <a:spcPct val="20000"/>
              </a:spcBef>
            </a:pPr>
            <a:r>
              <a:rPr lang="en-US" sz="3200"/>
              <a:t>= one acre with a foot of water on it</a:t>
            </a:r>
          </a:p>
        </p:txBody>
      </p:sp>
      <p:sp>
        <p:nvSpPr>
          <p:cNvPr id="1185803" name="Rectangle 11"/>
          <p:cNvSpPr>
            <a:spLocks noChangeArrowheads="1"/>
          </p:cNvSpPr>
          <p:nvPr/>
        </p:nvSpPr>
        <p:spPr bwMode="auto">
          <a:xfrm>
            <a:off x="381000" y="4267200"/>
            <a:ext cx="8229600" cy="685800"/>
          </a:xfrm>
          <a:prstGeom prst="rect">
            <a:avLst/>
          </a:prstGeom>
          <a:noFill/>
          <a:ln w="9525">
            <a:noFill/>
            <a:miter lim="800000"/>
            <a:headEnd/>
            <a:tailEnd/>
          </a:ln>
        </p:spPr>
        <p:txBody>
          <a:bodyPr/>
          <a:lstStyle/>
          <a:p>
            <a:pPr marL="342900" indent="-342900">
              <a:lnSpc>
                <a:spcPct val="90000"/>
              </a:lnSpc>
              <a:spcBef>
                <a:spcPct val="20000"/>
              </a:spcBef>
            </a:pPr>
            <a:r>
              <a:rPr lang="en-US" sz="3200"/>
              <a:t>= about 326,000 gallons</a:t>
            </a:r>
          </a:p>
        </p:txBody>
      </p:sp>
      <p:sp>
        <p:nvSpPr>
          <p:cNvPr id="1185804" name="Rectangle 12"/>
          <p:cNvSpPr>
            <a:spLocks noChangeArrowheads="1"/>
          </p:cNvSpPr>
          <p:nvPr/>
        </p:nvSpPr>
        <p:spPr bwMode="auto">
          <a:xfrm>
            <a:off x="381000" y="5257800"/>
            <a:ext cx="8229600" cy="609600"/>
          </a:xfrm>
          <a:prstGeom prst="rect">
            <a:avLst/>
          </a:prstGeom>
          <a:noFill/>
          <a:ln w="9525">
            <a:noFill/>
            <a:miter lim="800000"/>
            <a:headEnd/>
            <a:tailEnd/>
          </a:ln>
        </p:spPr>
        <p:txBody>
          <a:bodyPr/>
          <a:lstStyle/>
          <a:p>
            <a:pPr marL="342900" indent="-342900">
              <a:lnSpc>
                <a:spcPct val="90000"/>
              </a:lnSpc>
              <a:spcBef>
                <a:spcPct val="20000"/>
              </a:spcBef>
            </a:pPr>
            <a:r>
              <a:rPr lang="en-US" sz="3200" dirty="0"/>
              <a:t>= water for about </a:t>
            </a:r>
            <a:r>
              <a:rPr lang="en-US" sz="3200" dirty="0" smtClean="0"/>
              <a:t>10 </a:t>
            </a:r>
            <a:r>
              <a:rPr lang="en-US" sz="3200" dirty="0"/>
              <a:t>people for a year</a:t>
            </a:r>
          </a:p>
        </p:txBody>
      </p:sp>
    </p:spTree>
    <p:extLst>
      <p:ext uri="{BB962C8B-B14F-4D97-AF65-F5344CB8AC3E}">
        <p14:creationId xmlns:p14="http://schemas.microsoft.com/office/powerpoint/2010/main" val="229100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85794"/>
                                        </p:tgtEl>
                                        <p:attrNameLst>
                                          <p:attrName>style.visibility</p:attrName>
                                        </p:attrNameLst>
                                      </p:cBhvr>
                                      <p:to>
                                        <p:strVal val="visible"/>
                                      </p:to>
                                    </p:set>
                                    <p:animEffect transition="in" filter="dissolve">
                                      <p:cBhvr>
                                        <p:cTn id="7" dur="500"/>
                                        <p:tgtEl>
                                          <p:spTgt spid="118579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85802">
                                            <p:txEl>
                                              <p:pRg st="0" end="0"/>
                                            </p:txEl>
                                          </p:spTgt>
                                        </p:tgtEl>
                                        <p:attrNameLst>
                                          <p:attrName>style.visibility</p:attrName>
                                        </p:attrNameLst>
                                      </p:cBhvr>
                                      <p:to>
                                        <p:strVal val="visible"/>
                                      </p:to>
                                    </p:set>
                                    <p:animEffect transition="in" filter="dissolve">
                                      <p:cBhvr>
                                        <p:cTn id="12" dur="500"/>
                                        <p:tgtEl>
                                          <p:spTgt spid="1185802">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185801"/>
                                        </p:tgtEl>
                                        <p:attrNameLst>
                                          <p:attrName>style.visibility</p:attrName>
                                        </p:attrNameLst>
                                      </p:cBhvr>
                                      <p:to>
                                        <p:strVal val="visible"/>
                                      </p:to>
                                    </p:set>
                                    <p:animEffect transition="in" filter="dissolve">
                                      <p:cBhvr>
                                        <p:cTn id="15" dur="500"/>
                                        <p:tgtEl>
                                          <p:spTgt spid="118580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85795">
                                            <p:txEl>
                                              <p:pRg st="0" end="0"/>
                                            </p:txEl>
                                          </p:spTgt>
                                        </p:tgtEl>
                                        <p:attrNameLst>
                                          <p:attrName>style.visibility</p:attrName>
                                        </p:attrNameLst>
                                      </p:cBhvr>
                                      <p:to>
                                        <p:strVal val="visible"/>
                                      </p:to>
                                    </p:set>
                                    <p:animEffect transition="in" filter="dissolve">
                                      <p:cBhvr>
                                        <p:cTn id="20" dur="500"/>
                                        <p:tgtEl>
                                          <p:spTgt spid="1185795">
                                            <p:txEl>
                                              <p:pRg st="0" end="0"/>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1185796"/>
                                        </p:tgtEl>
                                        <p:attrNameLst>
                                          <p:attrName>style.visibility</p:attrName>
                                        </p:attrNameLst>
                                      </p:cBhvr>
                                      <p:to>
                                        <p:strVal val="visible"/>
                                      </p:to>
                                    </p:set>
                                    <p:animEffect transition="in" filter="dissolve">
                                      <p:cBhvr>
                                        <p:cTn id="23" dur="500"/>
                                        <p:tgtEl>
                                          <p:spTgt spid="118579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85803">
                                            <p:txEl>
                                              <p:pRg st="0" end="0"/>
                                            </p:txEl>
                                          </p:spTgt>
                                        </p:tgtEl>
                                        <p:attrNameLst>
                                          <p:attrName>style.visibility</p:attrName>
                                        </p:attrNameLst>
                                      </p:cBhvr>
                                      <p:to>
                                        <p:strVal val="visible"/>
                                      </p:to>
                                    </p:set>
                                    <p:animEffect transition="in" filter="dissolve">
                                      <p:cBhvr>
                                        <p:cTn id="28" dur="500"/>
                                        <p:tgtEl>
                                          <p:spTgt spid="1185803">
                                            <p:txEl>
                                              <p:pRg st="0" end="0"/>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185797"/>
                                        </p:tgtEl>
                                        <p:attrNameLst>
                                          <p:attrName>style.visibility</p:attrName>
                                        </p:attrNameLst>
                                      </p:cBhvr>
                                      <p:to>
                                        <p:strVal val="visible"/>
                                      </p:to>
                                    </p:set>
                                    <p:animEffect transition="in" filter="dissolve">
                                      <p:cBhvr>
                                        <p:cTn id="31" dur="500"/>
                                        <p:tgtEl>
                                          <p:spTgt spid="118579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185798"/>
                                        </p:tgtEl>
                                        <p:attrNameLst>
                                          <p:attrName>style.visibility</p:attrName>
                                        </p:attrNameLst>
                                      </p:cBhvr>
                                      <p:to>
                                        <p:strVal val="visible"/>
                                      </p:to>
                                    </p:set>
                                    <p:animEffect transition="in" filter="dissolve">
                                      <p:cBhvr>
                                        <p:cTn id="34" dur="500"/>
                                        <p:tgtEl>
                                          <p:spTgt spid="118579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185804">
                                            <p:txEl>
                                              <p:pRg st="0" end="0"/>
                                            </p:txEl>
                                          </p:spTgt>
                                        </p:tgtEl>
                                        <p:attrNameLst>
                                          <p:attrName>style.visibility</p:attrName>
                                        </p:attrNameLst>
                                      </p:cBhvr>
                                      <p:to>
                                        <p:strVal val="visible"/>
                                      </p:to>
                                    </p:set>
                                    <p:animEffect transition="in" filter="dissolve">
                                      <p:cBhvr>
                                        <p:cTn id="39" dur="500"/>
                                        <p:tgtEl>
                                          <p:spTgt spid="1185804">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1185799"/>
                                        </p:tgtEl>
                                        <p:attrNameLst>
                                          <p:attrName>style.visibility</p:attrName>
                                        </p:attrNameLst>
                                      </p:cBhvr>
                                      <p:to>
                                        <p:strVal val="visible"/>
                                      </p:to>
                                    </p:set>
                                    <p:animEffect transition="in" filter="dissolve">
                                      <p:cBhvr>
                                        <p:cTn id="42" dur="500"/>
                                        <p:tgtEl>
                                          <p:spTgt spid="1185799"/>
                                        </p:tgtEl>
                                      </p:cBhvr>
                                    </p:animEffect>
                                  </p:childTnLst>
                                </p:cTn>
                              </p:par>
                              <p:par>
                                <p:cTn id="43" presetID="9"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dissolv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5794" grpId="0"/>
      <p:bldP spid="1185795" grpId="0" build="p"/>
      <p:bldP spid="1185798" grpId="0"/>
      <p:bldP spid="1185802" grpId="0" build="p"/>
      <p:bldP spid="1185803" grpId="0" build="p"/>
      <p:bldP spid="118580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watercyclehigh"/>
          <p:cNvPicPr>
            <a:picLocks noChangeAspect="1" noChangeArrowheads="1"/>
          </p:cNvPicPr>
          <p:nvPr/>
        </p:nvPicPr>
        <p:blipFill>
          <a:blip r:embed="rId2" cstate="print"/>
          <a:srcRect/>
          <a:stretch>
            <a:fillRect/>
          </a:stretch>
        </p:blipFill>
        <p:spPr bwMode="auto">
          <a:xfrm>
            <a:off x="304800" y="304800"/>
            <a:ext cx="8610600" cy="5991225"/>
          </a:xfrm>
          <a:prstGeom prst="rect">
            <a:avLst/>
          </a:prstGeom>
          <a:noFill/>
          <a:ln w="9525">
            <a:noFill/>
            <a:miter lim="800000"/>
            <a:headEnd/>
            <a:tailEnd/>
          </a:ln>
        </p:spPr>
      </p:pic>
    </p:spTree>
    <p:extLst>
      <p:ext uri="{BB962C8B-B14F-4D97-AF65-F5344CB8AC3E}">
        <p14:creationId xmlns:p14="http://schemas.microsoft.com/office/powerpoint/2010/main" val="68127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watercyclehigh"/>
          <p:cNvPicPr>
            <a:picLocks noChangeAspect="1" noChangeArrowheads="1"/>
          </p:cNvPicPr>
          <p:nvPr/>
        </p:nvPicPr>
        <p:blipFill>
          <a:blip r:embed="rId2" cstate="print"/>
          <a:srcRect/>
          <a:stretch>
            <a:fillRect/>
          </a:stretch>
        </p:blipFill>
        <p:spPr bwMode="auto">
          <a:xfrm>
            <a:off x="304800" y="304800"/>
            <a:ext cx="8610600" cy="5991225"/>
          </a:xfrm>
          <a:prstGeom prst="rect">
            <a:avLst/>
          </a:prstGeom>
          <a:noFill/>
          <a:ln w="9525">
            <a:noFill/>
            <a:miter lim="800000"/>
            <a:headEnd/>
            <a:tailEnd/>
          </a:ln>
        </p:spPr>
      </p:pic>
      <p:sp>
        <p:nvSpPr>
          <p:cNvPr id="2" name="Oval 1"/>
          <p:cNvSpPr/>
          <p:nvPr/>
        </p:nvSpPr>
        <p:spPr>
          <a:xfrm rot="263094">
            <a:off x="335418" y="239893"/>
            <a:ext cx="8392420" cy="3234387"/>
          </a:xfrm>
          <a:prstGeom prst="ellipse">
            <a:avLst/>
          </a:prstGeom>
          <a:noFill/>
          <a:ln w="196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sers\rmace\AppData\Local\Microsoft\Windows\Temporary Internet Files\Content.IE5\Z4CJY1HH\MM900174000[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404868">
            <a:off x="3143750" y="2533634"/>
            <a:ext cx="1219200" cy="78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59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xas climate.tif"/>
          <p:cNvPicPr>
            <a:picLocks noGrp="1" noChangeAspect="1"/>
          </p:cNvPicPr>
          <p:nvPr>
            <p:ph idx="1"/>
          </p:nvPr>
        </p:nvPicPr>
        <p:blipFill>
          <a:blip r:embed="rId2" cstate="print"/>
          <a:stretch>
            <a:fillRect/>
          </a:stretch>
        </p:blipFill>
        <p:spPr>
          <a:xfrm>
            <a:off x="533400" y="304800"/>
            <a:ext cx="8077200" cy="6289947"/>
          </a:xfrm>
        </p:spPr>
      </p:pic>
      <p:sp>
        <p:nvSpPr>
          <p:cNvPr id="2" name="Oval 1"/>
          <p:cNvSpPr/>
          <p:nvPr/>
        </p:nvSpPr>
        <p:spPr>
          <a:xfrm>
            <a:off x="6781800" y="1371600"/>
            <a:ext cx="2362200" cy="12192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Atlantic</a:t>
            </a:r>
          </a:p>
          <a:p>
            <a:pPr algn="ctr"/>
            <a:r>
              <a:rPr lang="en-US" sz="1400" b="1" dirty="0" smtClean="0">
                <a:solidFill>
                  <a:schemeClr val="tx1"/>
                </a:solidFill>
              </a:rPr>
              <a:t>Multi-decadal</a:t>
            </a:r>
          </a:p>
          <a:p>
            <a:pPr algn="ctr"/>
            <a:r>
              <a:rPr lang="en-US" sz="1400" b="1" dirty="0" smtClean="0">
                <a:solidFill>
                  <a:schemeClr val="tx1"/>
                </a:solidFill>
              </a:rPr>
              <a:t>Oscillation</a:t>
            </a:r>
            <a:endParaRPr lang="en-US" sz="1400" b="1" dirty="0">
              <a:solidFill>
                <a:schemeClr val="tx1"/>
              </a:solidFill>
            </a:endParaRPr>
          </a:p>
        </p:txBody>
      </p:sp>
      <p:sp>
        <p:nvSpPr>
          <p:cNvPr id="5" name="Oval 4"/>
          <p:cNvSpPr/>
          <p:nvPr/>
        </p:nvSpPr>
        <p:spPr>
          <a:xfrm>
            <a:off x="-228600" y="2286000"/>
            <a:ext cx="2362200" cy="12192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Pacific</a:t>
            </a:r>
          </a:p>
          <a:p>
            <a:pPr algn="ctr"/>
            <a:r>
              <a:rPr lang="en-US" sz="1400" b="1" dirty="0">
                <a:solidFill>
                  <a:schemeClr val="tx1"/>
                </a:solidFill>
              </a:rPr>
              <a:t>D</a:t>
            </a:r>
            <a:r>
              <a:rPr lang="en-US" sz="1400" b="1" dirty="0" smtClean="0">
                <a:solidFill>
                  <a:schemeClr val="tx1"/>
                </a:solidFill>
              </a:rPr>
              <a:t>ecadal</a:t>
            </a:r>
          </a:p>
          <a:p>
            <a:pPr algn="ctr"/>
            <a:r>
              <a:rPr lang="en-US" sz="1400" b="1" dirty="0" smtClean="0">
                <a:solidFill>
                  <a:schemeClr val="tx1"/>
                </a:solidFill>
              </a:rPr>
              <a:t>Oscillation</a:t>
            </a:r>
            <a:endParaRPr lang="en-US" sz="1400" b="1" dirty="0">
              <a:solidFill>
                <a:schemeClr val="tx1"/>
              </a:solidFill>
            </a:endParaRPr>
          </a:p>
        </p:txBody>
      </p:sp>
    </p:spTree>
    <p:extLst>
      <p:ext uri="{BB962C8B-B14F-4D97-AF65-F5344CB8AC3E}">
        <p14:creationId xmlns:p14="http://schemas.microsoft.com/office/powerpoint/2010/main" val="175343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TotalTime>
  <Words>1019</Words>
  <Application>Microsoft Office PowerPoint</Application>
  <PresentationFormat>On-screen Show (4:3)</PresentationFormat>
  <Paragraphs>232</Paragraphs>
  <Slides>56</Slides>
  <Notes>16</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Texas   Water!</vt:lpstr>
      <vt:lpstr>PowerPoint Presentation</vt:lpstr>
      <vt:lpstr>PowerPoint Presentation</vt:lpstr>
      <vt:lpstr>PowerPoint Presentation</vt:lpstr>
      <vt:lpstr>PowerPoint Presentation</vt:lpstr>
      <vt:lpstr>acre-foot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recharge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Texas   Water!</vt:lpstr>
      <vt:lpstr>Texas   Water!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Mace</dc:creator>
  <cp:lastModifiedBy>Mary Camp</cp:lastModifiedBy>
  <cp:revision>26</cp:revision>
  <dcterms:created xsi:type="dcterms:W3CDTF">2006-08-16T00:00:00Z</dcterms:created>
  <dcterms:modified xsi:type="dcterms:W3CDTF">2015-10-05T15:10:57Z</dcterms:modified>
</cp:coreProperties>
</file>